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94" r:id="rId1"/>
    <p:sldMasterId id="2147485265" r:id="rId2"/>
  </p:sldMasterIdLst>
  <p:notesMasterIdLst>
    <p:notesMasterId r:id="rId41"/>
  </p:notesMasterIdLst>
  <p:handoutMasterIdLst>
    <p:handoutMasterId r:id="rId42"/>
  </p:handoutMasterIdLst>
  <p:sldIdLst>
    <p:sldId id="256" r:id="rId3"/>
    <p:sldId id="257" r:id="rId4"/>
    <p:sldId id="1250" r:id="rId5"/>
    <p:sldId id="265" r:id="rId6"/>
    <p:sldId id="1068" r:id="rId7"/>
    <p:sldId id="1338" r:id="rId8"/>
    <p:sldId id="1241" r:id="rId9"/>
    <p:sldId id="1255" r:id="rId10"/>
    <p:sldId id="1339" r:id="rId11"/>
    <p:sldId id="1433" r:id="rId12"/>
    <p:sldId id="1428" r:id="rId13"/>
    <p:sldId id="1431" r:id="rId14"/>
    <p:sldId id="1273" r:id="rId15"/>
    <p:sldId id="1317" r:id="rId16"/>
    <p:sldId id="1336" r:id="rId17"/>
    <p:sldId id="1252" r:id="rId18"/>
    <p:sldId id="1312" r:id="rId19"/>
    <p:sldId id="1340" r:id="rId20"/>
    <p:sldId id="1256" r:id="rId21"/>
    <p:sldId id="1337" r:id="rId22"/>
    <p:sldId id="1257" r:id="rId23"/>
    <p:sldId id="1342" r:id="rId24"/>
    <p:sldId id="1044" r:id="rId25"/>
    <p:sldId id="1335" r:id="rId26"/>
    <p:sldId id="1316" r:id="rId27"/>
    <p:sldId id="1315" r:id="rId28"/>
    <p:sldId id="1432" r:id="rId29"/>
    <p:sldId id="1434" r:id="rId30"/>
    <p:sldId id="1341" r:id="rId31"/>
    <p:sldId id="1050" r:id="rId32"/>
    <p:sldId id="1051" r:id="rId33"/>
    <p:sldId id="1052" r:id="rId34"/>
    <p:sldId id="1313" r:id="rId35"/>
    <p:sldId id="1429" r:id="rId36"/>
    <p:sldId id="1430" r:id="rId37"/>
    <p:sldId id="1322" r:id="rId38"/>
    <p:sldId id="1228" r:id="rId39"/>
    <p:sldId id="1219" r:id="rId40"/>
  </p:sldIdLst>
  <p:sldSz cx="12192000" cy="6858000"/>
  <p:notesSz cx="6888163" cy="10018713"/>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tandardabschnitt" id="{4BA41FB1-9179-4E4C-B2ED-C87F1BBC12D8}">
          <p14:sldIdLst>
            <p14:sldId id="256"/>
            <p14:sldId id="257"/>
            <p14:sldId id="1250"/>
            <p14:sldId id="265"/>
            <p14:sldId id="1068"/>
            <p14:sldId id="1338"/>
            <p14:sldId id="1241"/>
            <p14:sldId id="1255"/>
            <p14:sldId id="1339"/>
            <p14:sldId id="1433"/>
            <p14:sldId id="1428"/>
            <p14:sldId id="1431"/>
            <p14:sldId id="1273"/>
            <p14:sldId id="1317"/>
            <p14:sldId id="1336"/>
            <p14:sldId id="1252"/>
            <p14:sldId id="1312"/>
            <p14:sldId id="1340"/>
            <p14:sldId id="1256"/>
            <p14:sldId id="1337"/>
            <p14:sldId id="1257"/>
            <p14:sldId id="1342"/>
          </p14:sldIdLst>
        </p14:section>
        <p14:section name="TOP 6 Kassenprüfung" id="{AEB3AA65-6942-4BE9-ADC6-F3B37F53EF1C}">
          <p14:sldIdLst>
            <p14:sldId id="1044"/>
          </p14:sldIdLst>
        </p14:section>
        <p14:section name="TOP 7 Haushalt" id="{F0116D0F-9508-4A3E-AF10-0B46CC1281A9}">
          <p14:sldIdLst>
            <p14:sldId id="1335"/>
          </p14:sldIdLst>
        </p14:section>
        <p14:section name="TOP 8 Neue Mitglieder" id="{B14DB48F-BE4F-4D86-BFED-DC798DE778DE}">
          <p14:sldIdLst>
            <p14:sldId id="1316"/>
          </p14:sldIdLst>
        </p14:section>
        <p14:section name="TOP 9 Vertretung" id="{62C458D0-13EF-4ADC-ACE5-4EC5D7003969}">
          <p14:sldIdLst>
            <p14:sldId id="1315"/>
          </p14:sldIdLst>
        </p14:section>
        <p14:section name="TOP 10 Kassenprüfer:innen" id="{7C8A9B89-9683-4927-A663-A50EA25CE7D4}">
          <p14:sldIdLst>
            <p14:sldId id="1432"/>
          </p14:sldIdLst>
        </p14:section>
        <p14:section name="TOP 11 Projektbeiratsmitglied" id="{487FF7E0-327D-42B1-9ECF-74E229255B9D}">
          <p14:sldIdLst>
            <p14:sldId id="1434"/>
          </p14:sldIdLst>
        </p14:section>
        <p14:section name="Top12 Vorstand" id="{E053C9A0-A53D-4BA0-AAA7-4EC90CF8338A}">
          <p14:sldIdLst>
            <p14:sldId id="1341"/>
          </p14:sldIdLst>
        </p14:section>
        <p14:section name="TOP 13 Regionalbudget" id="{9BA6E775-708B-4AF9-9991-1BDDF41F4821}">
          <p14:sldIdLst>
            <p14:sldId id="1050"/>
            <p14:sldId id="1051"/>
            <p14:sldId id="1052"/>
          </p14:sldIdLst>
        </p14:section>
        <p14:section name="TOP 14 Fördervoraussetzungen RB" id="{2824FB68-436D-4B83-AE0B-93DD93F7A3CB}">
          <p14:sldIdLst>
            <p14:sldId id="1313"/>
          </p14:sldIdLst>
        </p14:section>
        <p14:section name="TOP 15 KiJu Fonds" id="{26515A31-8329-4069-9E6D-67C2E69824E6}">
          <p14:sldIdLst>
            <p14:sldId id="1429"/>
            <p14:sldId id="1430"/>
          </p14:sldIdLst>
        </p14:section>
        <p14:section name="TOP 16 Termine und Verschiedenes" id="{E2EDADED-1EDF-41F5-9C95-72F184765215}">
          <p14:sldIdLst>
            <p14:sldId id="1322"/>
            <p14:sldId id="1228"/>
            <p14:sldId id="1219"/>
          </p14:sldIdLst>
        </p14:section>
      </p14:sectionLst>
    </p:ext>
    <p:ext uri="{EFAFB233-063F-42B5-8137-9DF3F51BA10A}">
      <p15:sldGuideLst xmlns:p15="http://schemas.microsoft.com/office/powerpoint/2012/main">
        <p15:guide id="1" orient="horz" pos="2750" userDrawn="1">
          <p15:clr>
            <a:srgbClr val="A4A3A4"/>
          </p15:clr>
        </p15:guide>
        <p15:guide id="2" pos="4021" userDrawn="1">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arina Glockner" initials="KG" lastIdx="1" clrIdx="0">
    <p:extLst>
      <p:ext uri="{19B8F6BF-5375-455C-9EA6-DF929625EA0E}">
        <p15:presenceInfo xmlns:p15="http://schemas.microsoft.com/office/powerpoint/2012/main" userId="Katharina Glockner" providerId="None"/>
      </p:ext>
    </p:extLst>
  </p:cmAuthor>
  <p:cmAuthor id="2" name="Region Nord" initials="RN" lastIdx="1" clrIdx="1">
    <p:extLst>
      <p:ext uri="{19B8F6BF-5375-455C-9EA6-DF929625EA0E}">
        <p15:presenceInfo xmlns:p15="http://schemas.microsoft.com/office/powerpoint/2012/main" userId="S::admin@regionnordcom.onmicrosoft.com::0c95f826-0531-41bc-811f-aa15450e0e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931"/>
    <a:srgbClr val="E8F1C7"/>
    <a:srgbClr val="E2D4BA"/>
    <a:srgbClr val="D6C1B0"/>
    <a:srgbClr val="C6A7AD"/>
    <a:srgbClr val="DBD0B0"/>
    <a:srgbClr val="BDCDB0"/>
    <a:srgbClr val="E2B3A9"/>
    <a:srgbClr val="FFFFFF"/>
    <a:srgbClr val="8BAD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598" autoAdjust="0"/>
  </p:normalViewPr>
  <p:slideViewPr>
    <p:cSldViewPr>
      <p:cViewPr varScale="1">
        <p:scale>
          <a:sx n="75" d="100"/>
          <a:sy n="75" d="100"/>
        </p:scale>
        <p:origin x="931" y="43"/>
      </p:cViewPr>
      <p:guideLst>
        <p:guide orient="horz" pos="2750"/>
        <p:guide pos="4021"/>
      </p:guideLst>
    </p:cSldViewPr>
  </p:slideViewPr>
  <p:outlineViewPr>
    <p:cViewPr>
      <p:scale>
        <a:sx n="33" d="100"/>
        <a:sy n="33" d="100"/>
      </p:scale>
      <p:origin x="0" y="-11160"/>
    </p:cViewPr>
  </p:outlineViewPr>
  <p:notesTextViewPr>
    <p:cViewPr>
      <p:scale>
        <a:sx n="3" d="2"/>
        <a:sy n="3" d="2"/>
      </p:scale>
      <p:origin x="0" y="0"/>
    </p:cViewPr>
  </p:notesTextViewPr>
  <p:notesViewPr>
    <p:cSldViewPr>
      <p:cViewPr varScale="1">
        <p:scale>
          <a:sx n="60" d="100"/>
          <a:sy n="60" d="100"/>
        </p:scale>
        <p:origin x="3202" y="38"/>
      </p:cViewPr>
      <p:guideLst>
        <p:guide orient="horz" pos="3155"/>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187488563103518"/>
          <c:y val="0.11810515838010351"/>
          <c:w val="0.49988563103516231"/>
          <c:h val="0.7637893471867826"/>
        </c:manualLayout>
      </c:layout>
      <c:doughnutChart>
        <c:varyColors val="1"/>
        <c:ser>
          <c:idx val="0"/>
          <c:order val="0"/>
          <c:tx>
            <c:strRef>
              <c:f>Tabelle1!$B$1</c:f>
              <c:strCache>
                <c:ptCount val="1"/>
                <c:pt idx="0">
                  <c:v>Verkauf</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E3A5-46F0-BB37-4F2CB6415251}"/>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3A5-46F0-BB37-4F2CB6415251}"/>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E3A5-46F0-BB37-4F2CB6415251}"/>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E3A5-46F0-BB37-4F2CB641525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4"/>
                <c:pt idx="0">
                  <c:v>Gemeinschaftsräume &amp; Treffpunkte</c:v>
                </c:pt>
                <c:pt idx="1">
                  <c:v>Identitätsräume und zukunftsfähige Infrakrtukturen</c:v>
                </c:pt>
                <c:pt idx="2">
                  <c:v>Holsteiner Erlebnisräume &amp; Produkte</c:v>
                </c:pt>
                <c:pt idx="3">
                  <c:v>Bildungsräume &amp; Bildungsnetzwerke</c:v>
                </c:pt>
              </c:strCache>
            </c:strRef>
          </c:cat>
          <c:val>
            <c:numRef>
              <c:f>Tabelle1!$B$2:$B$5</c:f>
              <c:numCache>
                <c:formatCode>General</c:formatCode>
                <c:ptCount val="4"/>
                <c:pt idx="0">
                  <c:v>20</c:v>
                </c:pt>
                <c:pt idx="1">
                  <c:v>1</c:v>
                </c:pt>
                <c:pt idx="2">
                  <c:v>7</c:v>
                </c:pt>
                <c:pt idx="3">
                  <c:v>3</c:v>
                </c:pt>
              </c:numCache>
            </c:numRef>
          </c:val>
          <c:extLst>
            <c:ext xmlns:c16="http://schemas.microsoft.com/office/drawing/2014/chart" uri="{C3380CC4-5D6E-409C-BE32-E72D297353CC}">
              <c16:uniqueId val="{00000008-E3A5-46F0-BB37-4F2CB6415251}"/>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1.5841421271923652E-2"/>
          <c:y val="0.1082789683575846"/>
          <c:w val="0.4143372054559275"/>
          <c:h val="0.84319195247135059"/>
        </c:manualLayout>
      </c:layout>
      <c:overlay val="0"/>
      <c:spPr>
        <a:noFill/>
        <a:ln>
          <a:noFill/>
        </a:ln>
        <a:effectLst/>
      </c:spPr>
      <c:txPr>
        <a:bodyPr rot="0" spcFirstLastPara="1" vertOverflow="ellipsis" vert="horz" wrap="square" anchor="ctr" anchorCtr="1"/>
        <a:lstStyle/>
        <a:p>
          <a:pPr algn="just">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85621" cy="501497"/>
          </a:xfrm>
          <a:prstGeom prst="rect">
            <a:avLst/>
          </a:prstGeom>
        </p:spPr>
        <p:txBody>
          <a:bodyPr vert="horz" lIns="92843" tIns="46421" rIns="92843" bIns="46421" rtlCol="0"/>
          <a:lstStyle>
            <a:lvl1pPr algn="l" eaLnBrk="1" hangingPunct="1">
              <a:defRPr sz="1200">
                <a:latin typeface="Arial" charset="0"/>
                <a:cs typeface="Arial" charset="0"/>
              </a:defRPr>
            </a:lvl1pPr>
          </a:lstStyle>
          <a:p>
            <a:pPr>
              <a:defRPr/>
            </a:pPr>
            <a:endParaRPr lang="de-DE"/>
          </a:p>
        </p:txBody>
      </p:sp>
      <p:sp>
        <p:nvSpPr>
          <p:cNvPr id="3" name="Datumsplatzhalter 2"/>
          <p:cNvSpPr>
            <a:spLocks noGrp="1"/>
          </p:cNvSpPr>
          <p:nvPr>
            <p:ph type="dt" sz="quarter" idx="1"/>
          </p:nvPr>
        </p:nvSpPr>
        <p:spPr>
          <a:xfrm>
            <a:off x="3900936" y="2"/>
            <a:ext cx="2985621" cy="501497"/>
          </a:xfrm>
          <a:prstGeom prst="rect">
            <a:avLst/>
          </a:prstGeom>
        </p:spPr>
        <p:txBody>
          <a:bodyPr vert="horz" lIns="92843" tIns="46421" rIns="92843" bIns="46421" rtlCol="0"/>
          <a:lstStyle>
            <a:lvl1pPr algn="r" eaLnBrk="1" hangingPunct="1">
              <a:defRPr sz="1200">
                <a:latin typeface="Arial" charset="0"/>
                <a:cs typeface="Arial" charset="0"/>
              </a:defRPr>
            </a:lvl1pPr>
          </a:lstStyle>
          <a:p>
            <a:pPr>
              <a:defRPr/>
            </a:pPr>
            <a:endParaRPr lang="de-DE"/>
          </a:p>
        </p:txBody>
      </p:sp>
      <p:sp>
        <p:nvSpPr>
          <p:cNvPr id="4" name="Fußzeilenplatzhalter 3"/>
          <p:cNvSpPr>
            <a:spLocks noGrp="1"/>
          </p:cNvSpPr>
          <p:nvPr>
            <p:ph type="ftr" sz="quarter" idx="2"/>
          </p:nvPr>
        </p:nvSpPr>
        <p:spPr>
          <a:xfrm>
            <a:off x="1" y="9515617"/>
            <a:ext cx="2985621" cy="501496"/>
          </a:xfrm>
          <a:prstGeom prst="rect">
            <a:avLst/>
          </a:prstGeom>
        </p:spPr>
        <p:txBody>
          <a:bodyPr vert="horz" lIns="92843" tIns="46421" rIns="92843" bIns="46421" rtlCol="0" anchor="b"/>
          <a:lstStyle>
            <a:lvl1pPr algn="l" eaLnBrk="1" hangingPunct="1">
              <a:defRPr sz="1200">
                <a:latin typeface="Arial" charset="0"/>
                <a:cs typeface="Arial" charset="0"/>
              </a:defRPr>
            </a:lvl1pPr>
          </a:lstStyle>
          <a:p>
            <a:pPr>
              <a:defRPr/>
            </a:pPr>
            <a:endParaRPr lang="de-DE"/>
          </a:p>
        </p:txBody>
      </p:sp>
      <p:sp>
        <p:nvSpPr>
          <p:cNvPr id="5" name="Foliennummernplatzhalter 4"/>
          <p:cNvSpPr>
            <a:spLocks noGrp="1"/>
          </p:cNvSpPr>
          <p:nvPr>
            <p:ph type="sldNum" sz="quarter" idx="3"/>
          </p:nvPr>
        </p:nvSpPr>
        <p:spPr>
          <a:xfrm>
            <a:off x="3900936" y="9515617"/>
            <a:ext cx="2985621" cy="501496"/>
          </a:xfrm>
          <a:prstGeom prst="rect">
            <a:avLst/>
          </a:prstGeom>
        </p:spPr>
        <p:txBody>
          <a:bodyPr vert="horz" wrap="square" lIns="92843" tIns="46421" rIns="92843" bIns="46421" numCol="1" anchor="b" anchorCtr="0" compatLnSpc="1">
            <a:prstTxWarp prst="textNoShape">
              <a:avLst/>
            </a:prstTxWarp>
          </a:bodyPr>
          <a:lstStyle>
            <a:lvl1pPr algn="r" eaLnBrk="1" hangingPunct="1">
              <a:defRPr sz="1200"/>
            </a:lvl1pPr>
          </a:lstStyle>
          <a:p>
            <a:pPr>
              <a:defRPr/>
            </a:pPr>
            <a:fld id="{C7F150D9-958B-4832-9EA2-42D04DCACA32}" type="slidenum">
              <a:rPr lang="de-DE" altLang="de-DE"/>
              <a:pPr>
                <a:defRPr/>
              </a:pPr>
              <a:t>‹Nr.›</a:t>
            </a:fld>
            <a:endParaRPr lang="de-DE" altLang="de-DE"/>
          </a:p>
        </p:txBody>
      </p:sp>
    </p:spTree>
    <p:extLst>
      <p:ext uri="{BB962C8B-B14F-4D97-AF65-F5344CB8AC3E}">
        <p14:creationId xmlns:p14="http://schemas.microsoft.com/office/powerpoint/2010/main" val="20929948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85621" cy="501497"/>
          </a:xfrm>
          <a:prstGeom prst="rect">
            <a:avLst/>
          </a:prstGeom>
        </p:spPr>
        <p:txBody>
          <a:bodyPr vert="horz" lIns="92843" tIns="46421" rIns="92843" bIns="46421" rtlCol="0"/>
          <a:lstStyle>
            <a:lvl1pPr algn="l" eaLnBrk="1" hangingPunct="1">
              <a:defRPr sz="1200">
                <a:latin typeface="Arial" charset="0"/>
                <a:cs typeface="+mn-cs"/>
              </a:defRPr>
            </a:lvl1pPr>
          </a:lstStyle>
          <a:p>
            <a:pPr>
              <a:defRPr/>
            </a:pPr>
            <a:endParaRPr lang="de-DE"/>
          </a:p>
        </p:txBody>
      </p:sp>
      <p:sp>
        <p:nvSpPr>
          <p:cNvPr id="3" name="Datumsplatzhalter 2"/>
          <p:cNvSpPr>
            <a:spLocks noGrp="1"/>
          </p:cNvSpPr>
          <p:nvPr>
            <p:ph type="dt" idx="1"/>
          </p:nvPr>
        </p:nvSpPr>
        <p:spPr>
          <a:xfrm>
            <a:off x="3900936" y="2"/>
            <a:ext cx="2985621" cy="501497"/>
          </a:xfrm>
          <a:prstGeom prst="rect">
            <a:avLst/>
          </a:prstGeom>
        </p:spPr>
        <p:txBody>
          <a:bodyPr vert="horz" lIns="92843" tIns="46421" rIns="92843" bIns="46421" rtlCol="0"/>
          <a:lstStyle>
            <a:lvl1pPr algn="r" eaLnBrk="1" hangingPunct="1">
              <a:defRPr sz="1200">
                <a:latin typeface="Arial" charset="0"/>
                <a:cs typeface="+mn-cs"/>
              </a:defRPr>
            </a:lvl1pPr>
          </a:lstStyle>
          <a:p>
            <a:pPr>
              <a:defRPr/>
            </a:pPr>
            <a:endParaRPr lang="de-DE"/>
          </a:p>
        </p:txBody>
      </p:sp>
      <p:sp>
        <p:nvSpPr>
          <p:cNvPr id="4" name="Folienbildplatzhalt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2843" tIns="46421" rIns="92843" bIns="46421" rtlCol="0" anchor="ctr"/>
          <a:lstStyle/>
          <a:p>
            <a:pPr lvl="0"/>
            <a:endParaRPr lang="de-DE" noProof="0"/>
          </a:p>
        </p:txBody>
      </p:sp>
      <p:sp>
        <p:nvSpPr>
          <p:cNvPr id="5" name="Notizenplatzhalter 4"/>
          <p:cNvSpPr>
            <a:spLocks noGrp="1"/>
          </p:cNvSpPr>
          <p:nvPr>
            <p:ph type="body" sz="quarter" idx="3"/>
          </p:nvPr>
        </p:nvSpPr>
        <p:spPr>
          <a:xfrm>
            <a:off x="688497" y="4758609"/>
            <a:ext cx="5511174" cy="4507059"/>
          </a:xfrm>
          <a:prstGeom prst="rect">
            <a:avLst/>
          </a:prstGeom>
        </p:spPr>
        <p:txBody>
          <a:bodyPr vert="horz" lIns="92843" tIns="46421" rIns="92843" bIns="46421"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1" y="9515617"/>
            <a:ext cx="2985621" cy="501496"/>
          </a:xfrm>
          <a:prstGeom prst="rect">
            <a:avLst/>
          </a:prstGeom>
        </p:spPr>
        <p:txBody>
          <a:bodyPr vert="horz" lIns="92843" tIns="46421" rIns="92843" bIns="46421" rtlCol="0" anchor="b"/>
          <a:lstStyle>
            <a:lvl1pPr algn="l" eaLnBrk="1" hangingPunct="1">
              <a:defRPr sz="1200">
                <a:latin typeface="Arial" charset="0"/>
                <a:cs typeface="+mn-cs"/>
              </a:defRPr>
            </a:lvl1pPr>
          </a:lstStyle>
          <a:p>
            <a:pPr>
              <a:defRPr/>
            </a:pPr>
            <a:endParaRPr lang="de-DE"/>
          </a:p>
        </p:txBody>
      </p:sp>
      <p:sp>
        <p:nvSpPr>
          <p:cNvPr id="7" name="Foliennummernplatzhalter 6"/>
          <p:cNvSpPr>
            <a:spLocks noGrp="1"/>
          </p:cNvSpPr>
          <p:nvPr>
            <p:ph type="sldNum" sz="quarter" idx="5"/>
          </p:nvPr>
        </p:nvSpPr>
        <p:spPr>
          <a:xfrm>
            <a:off x="3900936" y="9515617"/>
            <a:ext cx="2985621" cy="501496"/>
          </a:xfrm>
          <a:prstGeom prst="rect">
            <a:avLst/>
          </a:prstGeom>
        </p:spPr>
        <p:txBody>
          <a:bodyPr vert="horz" wrap="square" lIns="92843" tIns="46421" rIns="92843" bIns="46421" numCol="1" anchor="b" anchorCtr="0" compatLnSpc="1">
            <a:prstTxWarp prst="textNoShape">
              <a:avLst/>
            </a:prstTxWarp>
          </a:bodyPr>
          <a:lstStyle>
            <a:lvl1pPr algn="r" eaLnBrk="1" hangingPunct="1">
              <a:defRPr sz="1200"/>
            </a:lvl1pPr>
          </a:lstStyle>
          <a:p>
            <a:pPr>
              <a:defRPr/>
            </a:pPr>
            <a:fld id="{4B67580E-082B-4713-9800-E1614D495297}" type="slidenum">
              <a:rPr lang="de-DE" altLang="de-DE"/>
              <a:pPr>
                <a:defRPr/>
              </a:pPr>
              <a:t>‹Nr.›</a:t>
            </a:fld>
            <a:endParaRPr lang="de-DE" altLang="de-DE"/>
          </a:p>
        </p:txBody>
      </p:sp>
    </p:spTree>
    <p:extLst>
      <p:ext uri="{BB962C8B-B14F-4D97-AF65-F5344CB8AC3E}">
        <p14:creationId xmlns:p14="http://schemas.microsoft.com/office/powerpoint/2010/main" val="30915908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4B67580E-082B-4713-9800-E1614D495297}" type="slidenum">
              <a:rPr lang="de-DE" altLang="de-DE" smtClean="0"/>
              <a:pPr>
                <a:defRPr/>
              </a:pPr>
              <a:t>4</a:t>
            </a:fld>
            <a:endParaRPr lang="de-DE" altLang="de-DE"/>
          </a:p>
        </p:txBody>
      </p:sp>
    </p:spTree>
    <p:extLst>
      <p:ext uri="{BB962C8B-B14F-4D97-AF65-F5344CB8AC3E}">
        <p14:creationId xmlns:p14="http://schemas.microsoft.com/office/powerpoint/2010/main" val="286991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3160F-A904-FC3D-E803-9EA48C73C13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03D3D9C-F924-7D35-7361-FF502EF1BCE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9E6EE39-3D7A-6285-0A29-CA352603BB9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54BED01-E101-2CC1-0755-D1F0A083E124}"/>
              </a:ext>
            </a:extLst>
          </p:cNvPr>
          <p:cNvSpPr>
            <a:spLocks noGrp="1"/>
          </p:cNvSpPr>
          <p:nvPr>
            <p:ph type="sldNum" sz="quarter" idx="5"/>
          </p:nvPr>
        </p:nvSpPr>
        <p:spPr/>
        <p:txBody>
          <a:bodyPr/>
          <a:lstStyle/>
          <a:p>
            <a:pPr>
              <a:defRPr/>
            </a:pPr>
            <a:fld id="{060DF502-405B-4361-9ADC-026D6676B387}" type="slidenum">
              <a:rPr lang="de-DE" smtClean="0"/>
              <a:pPr>
                <a:defRPr/>
              </a:pPr>
              <a:t>13</a:t>
            </a:fld>
            <a:endParaRPr lang="de-DE"/>
          </a:p>
        </p:txBody>
      </p:sp>
    </p:spTree>
    <p:extLst>
      <p:ext uri="{BB962C8B-B14F-4D97-AF65-F5344CB8AC3E}">
        <p14:creationId xmlns:p14="http://schemas.microsoft.com/office/powerpoint/2010/main" val="1614846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GAK Richtlinie zuvor jedes Jahr neu</a:t>
            </a:r>
          </a:p>
          <a:p>
            <a:r>
              <a:rPr lang="de-DE" dirty="0"/>
              <a:t>Wenn sich bei LW etwas ändern sollte, aber ungewiss</a:t>
            </a:r>
          </a:p>
        </p:txBody>
      </p:sp>
      <p:sp>
        <p:nvSpPr>
          <p:cNvPr id="4" name="Foliennummernplatzhalter 3"/>
          <p:cNvSpPr>
            <a:spLocks noGrp="1"/>
          </p:cNvSpPr>
          <p:nvPr>
            <p:ph type="sldNum" sz="quarter" idx="5"/>
          </p:nvPr>
        </p:nvSpPr>
        <p:spPr/>
        <p:txBody>
          <a:bodyPr/>
          <a:lstStyle/>
          <a:p>
            <a:pPr>
              <a:defRPr/>
            </a:pPr>
            <a:fld id="{4B67580E-082B-4713-9800-E1614D495297}" type="slidenum">
              <a:rPr lang="de-DE" altLang="de-DE" smtClean="0"/>
              <a:pPr>
                <a:defRPr/>
              </a:pPr>
              <a:t>19</a:t>
            </a:fld>
            <a:endParaRPr lang="de-DE" altLang="de-DE"/>
          </a:p>
        </p:txBody>
      </p:sp>
    </p:spTree>
    <p:extLst>
      <p:ext uri="{BB962C8B-B14F-4D97-AF65-F5344CB8AC3E}">
        <p14:creationId xmlns:p14="http://schemas.microsoft.com/office/powerpoint/2010/main" val="268980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Belege fallen weg!</a:t>
            </a:r>
          </a:p>
        </p:txBody>
      </p:sp>
      <p:sp>
        <p:nvSpPr>
          <p:cNvPr id="4" name="Foliennummernplatzhalter 3"/>
          <p:cNvSpPr>
            <a:spLocks noGrp="1"/>
          </p:cNvSpPr>
          <p:nvPr>
            <p:ph type="sldNum" sz="quarter" idx="5"/>
          </p:nvPr>
        </p:nvSpPr>
        <p:spPr/>
        <p:txBody>
          <a:bodyPr/>
          <a:lstStyle/>
          <a:p>
            <a:pPr>
              <a:defRPr/>
            </a:pPr>
            <a:fld id="{4B67580E-082B-4713-9800-E1614D495297}" type="slidenum">
              <a:rPr lang="de-DE" altLang="de-DE" smtClean="0"/>
              <a:pPr>
                <a:defRPr/>
              </a:pPr>
              <a:t>20</a:t>
            </a:fld>
            <a:endParaRPr lang="de-DE" altLang="de-DE"/>
          </a:p>
        </p:txBody>
      </p:sp>
    </p:spTree>
    <p:extLst>
      <p:ext uri="{BB962C8B-B14F-4D97-AF65-F5344CB8AC3E}">
        <p14:creationId xmlns:p14="http://schemas.microsoft.com/office/powerpoint/2010/main" val="270049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cxnSp>
        <p:nvCxnSpPr>
          <p:cNvPr id="4" name="Gerader Verbinder 3"/>
          <p:cNvCxnSpPr/>
          <p:nvPr userDrawn="1"/>
        </p:nvCxnSpPr>
        <p:spPr>
          <a:xfrm>
            <a:off x="-241300" y="860425"/>
            <a:ext cx="9120717" cy="0"/>
          </a:xfrm>
          <a:prstGeom prst="line">
            <a:avLst/>
          </a:prstGeom>
          <a:ln w="9525">
            <a:solidFill>
              <a:srgbClr val="003A7A"/>
            </a:solidFill>
          </a:ln>
        </p:spPr>
        <p:style>
          <a:lnRef idx="1">
            <a:schemeClr val="accent1"/>
          </a:lnRef>
          <a:fillRef idx="0">
            <a:schemeClr val="accent1"/>
          </a:fillRef>
          <a:effectRef idx="0">
            <a:schemeClr val="accent1"/>
          </a:effectRef>
          <a:fontRef idx="minor">
            <a:schemeClr val="tx1"/>
          </a:fontRef>
        </p:style>
      </p:cxnSp>
      <p:cxnSp>
        <p:nvCxnSpPr>
          <p:cNvPr id="5" name="Gerader Verbinder 4"/>
          <p:cNvCxnSpPr>
            <a:cxnSpLocks/>
          </p:cNvCxnSpPr>
          <p:nvPr userDrawn="1"/>
        </p:nvCxnSpPr>
        <p:spPr>
          <a:xfrm>
            <a:off x="-816768" y="860425"/>
            <a:ext cx="13393488" cy="0"/>
          </a:xfrm>
          <a:prstGeom prst="line">
            <a:avLst/>
          </a:prstGeom>
          <a:ln w="9525">
            <a:solidFill>
              <a:srgbClr val="B3D04A"/>
            </a:solidFill>
          </a:ln>
        </p:spPr>
        <p:style>
          <a:lnRef idx="1">
            <a:schemeClr val="accent1"/>
          </a:lnRef>
          <a:fillRef idx="0">
            <a:schemeClr val="accent1"/>
          </a:fillRef>
          <a:effectRef idx="0">
            <a:schemeClr val="accent1"/>
          </a:effectRef>
          <a:fontRef idx="minor">
            <a:schemeClr val="tx1"/>
          </a:fontRef>
        </p:style>
      </p:cxnSp>
      <p:sp>
        <p:nvSpPr>
          <p:cNvPr id="3" name="Inhaltsplatzhalter 2"/>
          <p:cNvSpPr>
            <a:spLocks noGrp="1"/>
          </p:cNvSpPr>
          <p:nvPr>
            <p:ph idx="1"/>
          </p:nvPr>
        </p:nvSpPr>
        <p:spPr>
          <a:xfrm>
            <a:off x="609600" y="1124745"/>
            <a:ext cx="10972800" cy="4824413"/>
          </a:xfrm>
          <a:prstGeom prst="rect">
            <a:avLst/>
          </a:prstGeom>
        </p:spPr>
        <p:txBody>
          <a:bodyPr/>
          <a:lstStyle>
            <a:lvl1pPr marL="0" indent="0">
              <a:buNone/>
              <a:defRPr sz="2000" b="0">
                <a:latin typeface="+mn-lt"/>
              </a:defRPr>
            </a:lvl1pPr>
            <a:lvl2pPr marL="457200" indent="0">
              <a:buFont typeface="Arial" panose="020B0604020202020204" pitchFamily="34" charset="0"/>
              <a:buNone/>
              <a:defRPr sz="2800">
                <a:latin typeface="+mj-lt"/>
              </a:defRPr>
            </a:lvl2pPr>
            <a:lvl3pPr>
              <a:defRPr sz="2400">
                <a:latin typeface="+mj-lt"/>
              </a:defRPr>
            </a:lvl3pPr>
            <a:lvl4pPr>
              <a:defRPr sz="2400">
                <a:latin typeface="+mj-lt"/>
              </a:defRPr>
            </a:lvl4pPr>
            <a:lvl5pPr>
              <a:defRPr sz="1800">
                <a:latin typeface="+mj-lt"/>
              </a:defRPr>
            </a:lvl5pPr>
          </a:lstStyle>
          <a:p>
            <a:pPr lvl="0"/>
            <a:r>
              <a:rPr lang="de-DE"/>
              <a:t>Textmasterformat bearbeiten</a:t>
            </a:r>
          </a:p>
        </p:txBody>
      </p:sp>
      <p:sp>
        <p:nvSpPr>
          <p:cNvPr id="7" name="Titel 6"/>
          <p:cNvSpPr>
            <a:spLocks noGrp="1"/>
          </p:cNvSpPr>
          <p:nvPr>
            <p:ph type="title"/>
          </p:nvPr>
        </p:nvSpPr>
        <p:spPr>
          <a:xfrm>
            <a:off x="570608" y="390130"/>
            <a:ext cx="10972800" cy="917575"/>
          </a:xfrm>
          <a:prstGeom prst="rect">
            <a:avLst/>
          </a:prstGeom>
        </p:spPr>
        <p:txBody>
          <a:bodyPr/>
          <a:lstStyle>
            <a:lvl1pPr>
              <a:defRPr sz="2400" b="1">
                <a:latin typeface="Calibri Light" panose="020F0302020204030204" pitchFamily="34" charset="0"/>
              </a:defRPr>
            </a:lvl1pPr>
          </a:lstStyle>
          <a:p>
            <a:r>
              <a:rPr lang="de-DE" dirty="0"/>
              <a:t>Titelmasterformat durch Klicken bearbeiten</a:t>
            </a:r>
          </a:p>
        </p:txBody>
      </p:sp>
      <p:sp>
        <p:nvSpPr>
          <p:cNvPr id="6" name="Fußzeilenplatzhalter 4"/>
          <p:cNvSpPr>
            <a:spLocks noGrp="1"/>
          </p:cNvSpPr>
          <p:nvPr>
            <p:ph type="ftr" sz="quarter" idx="10"/>
          </p:nvPr>
        </p:nvSpPr>
        <p:spPr>
          <a:xfrm>
            <a:off x="1" y="6500814"/>
            <a:ext cx="12192000" cy="365125"/>
          </a:xfrm>
          <a:solidFill>
            <a:srgbClr val="B3D04A"/>
          </a:solidFill>
        </p:spPr>
        <p:txBody>
          <a:bodyPr/>
          <a:lstStyle>
            <a:lvl1pPr>
              <a:defRPr>
                <a:latin typeface="+mn-lt"/>
              </a:defRPr>
            </a:lvl1pPr>
          </a:lstStyle>
          <a:p>
            <a:pPr>
              <a:defRPr/>
            </a:pPr>
            <a:r>
              <a:rPr lang="de-DE"/>
              <a:t>Holsteiner Auenland - LAG AktivRegion e.V. | Mitgliederversammlung</a:t>
            </a:r>
            <a:endParaRPr lang="de-DE" dirty="0"/>
          </a:p>
        </p:txBody>
      </p:sp>
    </p:spTree>
    <p:extLst>
      <p:ext uri="{BB962C8B-B14F-4D97-AF65-F5344CB8AC3E}">
        <p14:creationId xmlns:p14="http://schemas.microsoft.com/office/powerpoint/2010/main" val="1326462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5F8AB4-82FB-1AD8-DDFD-64704825A7F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9565A6C-D7BD-0421-C806-3FAED54B8B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DCFB936-A07F-9E28-676B-E194D8D471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28B091F-9079-D56C-4F3C-6B17D6D316C9}"/>
              </a:ext>
            </a:extLst>
          </p:cNvPr>
          <p:cNvSpPr>
            <a:spLocks noGrp="1"/>
          </p:cNvSpPr>
          <p:nvPr>
            <p:ph type="dt" sz="half" idx="10"/>
          </p:nvPr>
        </p:nvSpPr>
        <p:spPr/>
        <p:txBody>
          <a:bodyPr/>
          <a:lstStyle/>
          <a:p>
            <a:r>
              <a:rPr lang="de-DE"/>
              <a:t>23.06.2026</a:t>
            </a:r>
          </a:p>
        </p:txBody>
      </p:sp>
      <p:sp>
        <p:nvSpPr>
          <p:cNvPr id="6" name="Fußzeilenplatzhalter 5">
            <a:extLst>
              <a:ext uri="{FF2B5EF4-FFF2-40B4-BE49-F238E27FC236}">
                <a16:creationId xmlns:a16="http://schemas.microsoft.com/office/drawing/2014/main" id="{DF7D1D4A-BBC0-9B23-B175-6E27CC7932A2}"/>
              </a:ext>
            </a:extLst>
          </p:cNvPr>
          <p:cNvSpPr>
            <a:spLocks noGrp="1"/>
          </p:cNvSpPr>
          <p:nvPr>
            <p:ph type="ftr" sz="quarter" idx="11"/>
          </p:nvPr>
        </p:nvSpPr>
        <p:spPr/>
        <p:txBody>
          <a:bodyPr/>
          <a:lstStyle/>
          <a:p>
            <a:r>
              <a:rPr lang="de-DE"/>
              <a:t>Holsteiner Auenland - LAG AktivRegion e.V. | Mitgliederversammlung</a:t>
            </a:r>
          </a:p>
        </p:txBody>
      </p:sp>
      <p:sp>
        <p:nvSpPr>
          <p:cNvPr id="7" name="Foliennummernplatzhalter 6">
            <a:extLst>
              <a:ext uri="{FF2B5EF4-FFF2-40B4-BE49-F238E27FC236}">
                <a16:creationId xmlns:a16="http://schemas.microsoft.com/office/drawing/2014/main" id="{D301C40C-6B5D-28BF-1277-B44A086C8960}"/>
              </a:ext>
            </a:extLst>
          </p:cNvPr>
          <p:cNvSpPr>
            <a:spLocks noGrp="1"/>
          </p:cNvSpPr>
          <p:nvPr>
            <p:ph type="sldNum" sz="quarter" idx="12"/>
          </p:nvPr>
        </p:nvSpPr>
        <p:spPr/>
        <p:txBody>
          <a:bodyPr/>
          <a:lstStyle/>
          <a:p>
            <a:fld id="{FF26D450-241C-49D8-A09E-EB203266E317}" type="slidenum">
              <a:rPr lang="de-DE" smtClean="0"/>
              <a:t>‹Nr.›</a:t>
            </a:fld>
            <a:endParaRPr lang="de-DE"/>
          </a:p>
        </p:txBody>
      </p:sp>
    </p:spTree>
    <p:extLst>
      <p:ext uri="{BB962C8B-B14F-4D97-AF65-F5344CB8AC3E}">
        <p14:creationId xmlns:p14="http://schemas.microsoft.com/office/powerpoint/2010/main" val="172113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70D7C-DB06-9F47-6655-6604D2891C1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393A37E-8AF4-BB81-ACF8-5ACDEFD35F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7EA11B9-CA5B-701A-3A40-A0577A285A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83637F2-83CD-BDAA-924A-2B6ED39661A2}"/>
              </a:ext>
            </a:extLst>
          </p:cNvPr>
          <p:cNvSpPr>
            <a:spLocks noGrp="1"/>
          </p:cNvSpPr>
          <p:nvPr>
            <p:ph type="dt" sz="half" idx="10"/>
          </p:nvPr>
        </p:nvSpPr>
        <p:spPr/>
        <p:txBody>
          <a:bodyPr/>
          <a:lstStyle/>
          <a:p>
            <a:r>
              <a:rPr lang="de-DE"/>
              <a:t>23.06.2026</a:t>
            </a:r>
          </a:p>
        </p:txBody>
      </p:sp>
      <p:sp>
        <p:nvSpPr>
          <p:cNvPr id="6" name="Fußzeilenplatzhalter 5">
            <a:extLst>
              <a:ext uri="{FF2B5EF4-FFF2-40B4-BE49-F238E27FC236}">
                <a16:creationId xmlns:a16="http://schemas.microsoft.com/office/drawing/2014/main" id="{885FD963-CED8-0813-0A7B-73CDDA11257E}"/>
              </a:ext>
            </a:extLst>
          </p:cNvPr>
          <p:cNvSpPr>
            <a:spLocks noGrp="1"/>
          </p:cNvSpPr>
          <p:nvPr>
            <p:ph type="ftr" sz="quarter" idx="11"/>
          </p:nvPr>
        </p:nvSpPr>
        <p:spPr/>
        <p:txBody>
          <a:bodyPr/>
          <a:lstStyle/>
          <a:p>
            <a:r>
              <a:rPr lang="de-DE"/>
              <a:t>Holsteiner Auenland - LAG AktivRegion e.V. | Mitgliederversammlung</a:t>
            </a:r>
          </a:p>
        </p:txBody>
      </p:sp>
      <p:sp>
        <p:nvSpPr>
          <p:cNvPr id="7" name="Foliennummernplatzhalter 6">
            <a:extLst>
              <a:ext uri="{FF2B5EF4-FFF2-40B4-BE49-F238E27FC236}">
                <a16:creationId xmlns:a16="http://schemas.microsoft.com/office/drawing/2014/main" id="{FB9BA596-2848-0284-C3FB-23A5574D7C81}"/>
              </a:ext>
            </a:extLst>
          </p:cNvPr>
          <p:cNvSpPr>
            <a:spLocks noGrp="1"/>
          </p:cNvSpPr>
          <p:nvPr>
            <p:ph type="sldNum" sz="quarter" idx="12"/>
          </p:nvPr>
        </p:nvSpPr>
        <p:spPr/>
        <p:txBody>
          <a:bodyPr/>
          <a:lstStyle/>
          <a:p>
            <a:fld id="{FF26D450-241C-49D8-A09E-EB203266E317}" type="slidenum">
              <a:rPr lang="de-DE" smtClean="0"/>
              <a:t>‹Nr.›</a:t>
            </a:fld>
            <a:endParaRPr lang="de-DE"/>
          </a:p>
        </p:txBody>
      </p:sp>
    </p:spTree>
    <p:extLst>
      <p:ext uri="{BB962C8B-B14F-4D97-AF65-F5344CB8AC3E}">
        <p14:creationId xmlns:p14="http://schemas.microsoft.com/office/powerpoint/2010/main" val="1508848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469C8-5CA6-96E9-D3CD-7B7BB5344F3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026BAEC-7315-C6A7-6E3B-9A57058955F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D25D838-6B26-4389-A62E-9215BA2D3F87}"/>
              </a:ext>
            </a:extLst>
          </p:cNvPr>
          <p:cNvSpPr>
            <a:spLocks noGrp="1"/>
          </p:cNvSpPr>
          <p:nvPr>
            <p:ph type="dt" sz="half" idx="10"/>
          </p:nvPr>
        </p:nvSpPr>
        <p:spPr/>
        <p:txBody>
          <a:bodyPr/>
          <a:lstStyle/>
          <a:p>
            <a:r>
              <a:rPr lang="de-DE"/>
              <a:t>23.06.2026</a:t>
            </a:r>
          </a:p>
        </p:txBody>
      </p:sp>
      <p:sp>
        <p:nvSpPr>
          <p:cNvPr id="5" name="Fußzeilenplatzhalter 4">
            <a:extLst>
              <a:ext uri="{FF2B5EF4-FFF2-40B4-BE49-F238E27FC236}">
                <a16:creationId xmlns:a16="http://schemas.microsoft.com/office/drawing/2014/main" id="{06B7D95C-72FF-3786-D149-656DD662CD89}"/>
              </a:ext>
            </a:extLst>
          </p:cNvPr>
          <p:cNvSpPr>
            <a:spLocks noGrp="1"/>
          </p:cNvSpPr>
          <p:nvPr>
            <p:ph type="ftr" sz="quarter" idx="11"/>
          </p:nvPr>
        </p:nvSpPr>
        <p:spPr/>
        <p:txBody>
          <a:bodyPr/>
          <a:lstStyle/>
          <a:p>
            <a:r>
              <a:rPr lang="de-DE"/>
              <a:t>Holsteiner Auenland - LAG AktivRegion e.V. | Mitgliederversammlung</a:t>
            </a:r>
          </a:p>
        </p:txBody>
      </p:sp>
      <p:sp>
        <p:nvSpPr>
          <p:cNvPr id="6" name="Foliennummernplatzhalter 5">
            <a:extLst>
              <a:ext uri="{FF2B5EF4-FFF2-40B4-BE49-F238E27FC236}">
                <a16:creationId xmlns:a16="http://schemas.microsoft.com/office/drawing/2014/main" id="{AC67D1C4-ECF6-291F-D1A4-E1EEF8CDBE58}"/>
              </a:ext>
            </a:extLst>
          </p:cNvPr>
          <p:cNvSpPr>
            <a:spLocks noGrp="1"/>
          </p:cNvSpPr>
          <p:nvPr>
            <p:ph type="sldNum" sz="quarter" idx="12"/>
          </p:nvPr>
        </p:nvSpPr>
        <p:spPr/>
        <p:txBody>
          <a:bodyPr/>
          <a:lstStyle/>
          <a:p>
            <a:fld id="{FF26D450-241C-49D8-A09E-EB203266E317}" type="slidenum">
              <a:rPr lang="de-DE" smtClean="0"/>
              <a:t>‹Nr.›</a:t>
            </a:fld>
            <a:endParaRPr lang="de-DE"/>
          </a:p>
        </p:txBody>
      </p:sp>
    </p:spTree>
    <p:extLst>
      <p:ext uri="{BB962C8B-B14F-4D97-AF65-F5344CB8AC3E}">
        <p14:creationId xmlns:p14="http://schemas.microsoft.com/office/powerpoint/2010/main" val="2891403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6D75474-1A3D-3DBC-3EF5-F01391A8C4C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8F05835-5C45-0CA9-B503-96F3957E1DE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013178-8BAD-6AC4-80A2-3D8DFCDE0C8C}"/>
              </a:ext>
            </a:extLst>
          </p:cNvPr>
          <p:cNvSpPr>
            <a:spLocks noGrp="1"/>
          </p:cNvSpPr>
          <p:nvPr>
            <p:ph type="dt" sz="half" idx="10"/>
          </p:nvPr>
        </p:nvSpPr>
        <p:spPr/>
        <p:txBody>
          <a:bodyPr/>
          <a:lstStyle/>
          <a:p>
            <a:r>
              <a:rPr lang="de-DE"/>
              <a:t>23.06.2026</a:t>
            </a:r>
          </a:p>
        </p:txBody>
      </p:sp>
      <p:sp>
        <p:nvSpPr>
          <p:cNvPr id="5" name="Fußzeilenplatzhalter 4">
            <a:extLst>
              <a:ext uri="{FF2B5EF4-FFF2-40B4-BE49-F238E27FC236}">
                <a16:creationId xmlns:a16="http://schemas.microsoft.com/office/drawing/2014/main" id="{9169F34E-1DF6-6B7F-2747-FE4683BBEC64}"/>
              </a:ext>
            </a:extLst>
          </p:cNvPr>
          <p:cNvSpPr>
            <a:spLocks noGrp="1"/>
          </p:cNvSpPr>
          <p:nvPr>
            <p:ph type="ftr" sz="quarter" idx="11"/>
          </p:nvPr>
        </p:nvSpPr>
        <p:spPr/>
        <p:txBody>
          <a:bodyPr/>
          <a:lstStyle/>
          <a:p>
            <a:r>
              <a:rPr lang="de-DE"/>
              <a:t>Holsteiner Auenland - LAG AktivRegion e.V. | Mitgliederversammlung</a:t>
            </a:r>
          </a:p>
        </p:txBody>
      </p:sp>
      <p:sp>
        <p:nvSpPr>
          <p:cNvPr id="6" name="Foliennummernplatzhalter 5">
            <a:extLst>
              <a:ext uri="{FF2B5EF4-FFF2-40B4-BE49-F238E27FC236}">
                <a16:creationId xmlns:a16="http://schemas.microsoft.com/office/drawing/2014/main" id="{57DB8107-3539-0D80-4B1F-D78823A4B762}"/>
              </a:ext>
            </a:extLst>
          </p:cNvPr>
          <p:cNvSpPr>
            <a:spLocks noGrp="1"/>
          </p:cNvSpPr>
          <p:nvPr>
            <p:ph type="sldNum" sz="quarter" idx="12"/>
          </p:nvPr>
        </p:nvSpPr>
        <p:spPr/>
        <p:txBody>
          <a:bodyPr/>
          <a:lstStyle/>
          <a:p>
            <a:fld id="{FF26D450-241C-49D8-A09E-EB203266E317}" type="slidenum">
              <a:rPr lang="de-DE" smtClean="0"/>
              <a:t>‹Nr.›</a:t>
            </a:fld>
            <a:endParaRPr lang="de-DE"/>
          </a:p>
        </p:txBody>
      </p:sp>
    </p:spTree>
    <p:extLst>
      <p:ext uri="{BB962C8B-B14F-4D97-AF65-F5344CB8AC3E}">
        <p14:creationId xmlns:p14="http://schemas.microsoft.com/office/powerpoint/2010/main" val="20217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A70404C6-B84A-4957-B606-CF7533E2B5C2}"/>
              </a:ext>
            </a:extLst>
          </p:cNvPr>
          <p:cNvSpPr>
            <a:spLocks noGrp="1"/>
          </p:cNvSpPr>
          <p:nvPr>
            <p:ph idx="1"/>
          </p:nvPr>
        </p:nvSpPr>
        <p:spPr>
          <a:xfrm>
            <a:off x="609600" y="1124745"/>
            <a:ext cx="10972800" cy="4824413"/>
          </a:xfrm>
          <a:prstGeom prst="rect">
            <a:avLst/>
          </a:prstGeom>
        </p:spPr>
        <p:txBody>
          <a:bodyPr/>
          <a:lstStyle>
            <a:lvl1pPr marL="0" indent="0">
              <a:buNone/>
              <a:defRPr sz="2000" b="0">
                <a:latin typeface="+mn-lt"/>
              </a:defRPr>
            </a:lvl1pPr>
            <a:lvl2pPr marL="457200" indent="0">
              <a:buFont typeface="Arial" panose="020B0604020202020204" pitchFamily="34" charset="0"/>
              <a:buNone/>
              <a:defRPr sz="2800">
                <a:latin typeface="+mj-lt"/>
              </a:defRPr>
            </a:lvl2pPr>
            <a:lvl3pPr>
              <a:defRPr sz="2400">
                <a:latin typeface="+mj-lt"/>
              </a:defRPr>
            </a:lvl3pPr>
            <a:lvl4pPr>
              <a:defRPr sz="2400">
                <a:latin typeface="+mj-lt"/>
              </a:defRPr>
            </a:lvl4pPr>
            <a:lvl5pPr>
              <a:defRPr sz="1800">
                <a:latin typeface="+mj-lt"/>
              </a:defRPr>
            </a:lvl5pPr>
          </a:lstStyle>
          <a:p>
            <a:pPr lvl="0"/>
            <a:r>
              <a:rPr lang="de-DE"/>
              <a:t>Textmasterformat bearbeiten</a:t>
            </a:r>
          </a:p>
        </p:txBody>
      </p:sp>
      <p:sp>
        <p:nvSpPr>
          <p:cNvPr id="9" name="Titel 6">
            <a:extLst>
              <a:ext uri="{FF2B5EF4-FFF2-40B4-BE49-F238E27FC236}">
                <a16:creationId xmlns:a16="http://schemas.microsoft.com/office/drawing/2014/main" id="{A557553C-80CE-439C-8134-54935DBA89CA}"/>
              </a:ext>
            </a:extLst>
          </p:cNvPr>
          <p:cNvSpPr>
            <a:spLocks noGrp="1"/>
          </p:cNvSpPr>
          <p:nvPr>
            <p:ph type="title"/>
          </p:nvPr>
        </p:nvSpPr>
        <p:spPr>
          <a:xfrm>
            <a:off x="570608" y="390130"/>
            <a:ext cx="8308809" cy="917575"/>
          </a:xfrm>
          <a:prstGeom prst="rect">
            <a:avLst/>
          </a:prstGeom>
        </p:spPr>
        <p:txBody>
          <a:bodyPr/>
          <a:lstStyle>
            <a:lvl1pPr>
              <a:defRPr sz="2400" b="1">
                <a:latin typeface="Calibri Light" panose="020F0302020204030204" pitchFamily="34" charset="0"/>
              </a:defRPr>
            </a:lvl1pPr>
          </a:lstStyle>
          <a:p>
            <a:r>
              <a:rPr lang="de-DE" dirty="0"/>
              <a:t>Titelmasterformat durch Klicken bearbeiten</a:t>
            </a:r>
          </a:p>
        </p:txBody>
      </p:sp>
      <p:sp>
        <p:nvSpPr>
          <p:cNvPr id="14" name="Fußzeilenplatzhalter 4">
            <a:extLst>
              <a:ext uri="{FF2B5EF4-FFF2-40B4-BE49-F238E27FC236}">
                <a16:creationId xmlns:a16="http://schemas.microsoft.com/office/drawing/2014/main" id="{42613A57-F5AB-4853-B136-0296A1A53641}"/>
              </a:ext>
            </a:extLst>
          </p:cNvPr>
          <p:cNvSpPr>
            <a:spLocks noGrp="1"/>
          </p:cNvSpPr>
          <p:nvPr>
            <p:ph type="ftr" sz="quarter" idx="10"/>
          </p:nvPr>
        </p:nvSpPr>
        <p:spPr>
          <a:xfrm>
            <a:off x="1" y="6500814"/>
            <a:ext cx="12144672" cy="365125"/>
          </a:xfrm>
          <a:solidFill>
            <a:srgbClr val="B3D04A"/>
          </a:solidFill>
        </p:spPr>
        <p:txBody>
          <a:bodyPr/>
          <a:lstStyle>
            <a:lvl1pPr>
              <a:defRPr>
                <a:latin typeface="+mn-lt"/>
              </a:defRPr>
            </a:lvl1pPr>
          </a:lstStyle>
          <a:p>
            <a:pPr>
              <a:defRPr/>
            </a:pPr>
            <a:r>
              <a:rPr lang="de-DE"/>
              <a:t>Holsteiner Auenland - LAG AktivRegion e.V. | Mitgliederversammlung</a:t>
            </a:r>
            <a:endParaRPr lang="de-DE" dirty="0"/>
          </a:p>
        </p:txBody>
      </p:sp>
      <p:sp>
        <p:nvSpPr>
          <p:cNvPr id="15" name="Foliennummernplatzhalter 5">
            <a:extLst>
              <a:ext uri="{FF2B5EF4-FFF2-40B4-BE49-F238E27FC236}">
                <a16:creationId xmlns:a16="http://schemas.microsoft.com/office/drawing/2014/main" id="{671276CF-F2F4-4E11-8C04-DF352E5046D8}"/>
              </a:ext>
            </a:extLst>
          </p:cNvPr>
          <p:cNvSpPr>
            <a:spLocks noGrp="1"/>
          </p:cNvSpPr>
          <p:nvPr>
            <p:ph type="sldNum" sz="quarter" idx="11"/>
          </p:nvPr>
        </p:nvSpPr>
        <p:spPr>
          <a:xfrm>
            <a:off x="11239501" y="6492876"/>
            <a:ext cx="749300" cy="365125"/>
          </a:xfrm>
          <a:prstGeom prst="rect">
            <a:avLst/>
          </a:prstGeom>
        </p:spPr>
        <p:txBody>
          <a:bodyPr/>
          <a:lstStyle>
            <a:lvl1pPr algn="r">
              <a:defRPr sz="1200">
                <a:solidFill>
                  <a:schemeClr val="bg1"/>
                </a:solidFill>
                <a:latin typeface="+mn-lt"/>
              </a:defRPr>
            </a:lvl1pPr>
          </a:lstStyle>
          <a:p>
            <a:pPr>
              <a:defRPr/>
            </a:pPr>
            <a:endParaRPr lang="de-DE" altLang="de-DE" dirty="0"/>
          </a:p>
        </p:txBody>
      </p:sp>
      <p:sp>
        <p:nvSpPr>
          <p:cNvPr id="16" name="Datumsplatzhalter 1">
            <a:extLst>
              <a:ext uri="{FF2B5EF4-FFF2-40B4-BE49-F238E27FC236}">
                <a16:creationId xmlns:a16="http://schemas.microsoft.com/office/drawing/2014/main" id="{1C5DE869-A801-4175-96D8-DB920F74D7D8}"/>
              </a:ext>
            </a:extLst>
          </p:cNvPr>
          <p:cNvSpPr>
            <a:spLocks noGrp="1"/>
          </p:cNvSpPr>
          <p:nvPr>
            <p:ph type="dt" sz="quarter" idx="12"/>
          </p:nvPr>
        </p:nvSpPr>
        <p:spPr>
          <a:xfrm>
            <a:off x="143934" y="6453336"/>
            <a:ext cx="1333500" cy="420540"/>
          </a:xfrm>
          <a:prstGeom prst="rect">
            <a:avLst/>
          </a:prstGeom>
        </p:spPr>
        <p:txBody>
          <a:bodyPr anchor="ctr"/>
          <a:lstStyle>
            <a:lvl1pPr>
              <a:lnSpc>
                <a:spcPct val="150000"/>
              </a:lnSpc>
              <a:defRPr sz="1200">
                <a:solidFill>
                  <a:schemeClr val="bg1"/>
                </a:solidFill>
                <a:latin typeface="+mn-lt"/>
              </a:defRPr>
            </a:lvl1pPr>
          </a:lstStyle>
          <a:p>
            <a:pPr>
              <a:defRPr/>
            </a:pPr>
            <a:r>
              <a:rPr lang="de-DE"/>
              <a:t>23.06.2026</a:t>
            </a:r>
            <a:endParaRPr lang="de-DE" dirty="0"/>
          </a:p>
        </p:txBody>
      </p:sp>
    </p:spTree>
    <p:extLst>
      <p:ext uri="{BB962C8B-B14F-4D97-AF65-F5344CB8AC3E}">
        <p14:creationId xmlns:p14="http://schemas.microsoft.com/office/powerpoint/2010/main" val="234208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18919-E62E-75F5-4FE7-D7376BF3C09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FF4B632-FB0C-81ED-3C44-3F09F3C51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836FE78-A445-B4CD-CF52-5879C03E83F0}"/>
              </a:ext>
            </a:extLst>
          </p:cNvPr>
          <p:cNvSpPr>
            <a:spLocks noGrp="1"/>
          </p:cNvSpPr>
          <p:nvPr>
            <p:ph type="dt" sz="half" idx="10"/>
          </p:nvPr>
        </p:nvSpPr>
        <p:spPr/>
        <p:txBody>
          <a:bodyPr/>
          <a:lstStyle/>
          <a:p>
            <a:r>
              <a:rPr lang="de-DE"/>
              <a:t>23.06.2026</a:t>
            </a:r>
          </a:p>
        </p:txBody>
      </p:sp>
      <p:sp>
        <p:nvSpPr>
          <p:cNvPr id="5" name="Fußzeilenplatzhalter 4">
            <a:extLst>
              <a:ext uri="{FF2B5EF4-FFF2-40B4-BE49-F238E27FC236}">
                <a16:creationId xmlns:a16="http://schemas.microsoft.com/office/drawing/2014/main" id="{06AB91F8-D1AE-AE46-A3E4-0CC07C3D26A1}"/>
              </a:ext>
            </a:extLst>
          </p:cNvPr>
          <p:cNvSpPr>
            <a:spLocks noGrp="1"/>
          </p:cNvSpPr>
          <p:nvPr>
            <p:ph type="ftr" sz="quarter" idx="11"/>
          </p:nvPr>
        </p:nvSpPr>
        <p:spPr/>
        <p:txBody>
          <a:bodyPr/>
          <a:lstStyle/>
          <a:p>
            <a:r>
              <a:rPr lang="de-DE"/>
              <a:t>Holsteiner Auenland - LAG AktivRegion e.V. | Mitgliederversammlung</a:t>
            </a:r>
          </a:p>
        </p:txBody>
      </p:sp>
      <p:sp>
        <p:nvSpPr>
          <p:cNvPr id="6" name="Foliennummernplatzhalter 5">
            <a:extLst>
              <a:ext uri="{FF2B5EF4-FFF2-40B4-BE49-F238E27FC236}">
                <a16:creationId xmlns:a16="http://schemas.microsoft.com/office/drawing/2014/main" id="{9AA3E8B8-2DB5-173E-C216-5A7B6431DDF1}"/>
              </a:ext>
            </a:extLst>
          </p:cNvPr>
          <p:cNvSpPr>
            <a:spLocks noGrp="1"/>
          </p:cNvSpPr>
          <p:nvPr>
            <p:ph type="sldNum" sz="quarter" idx="12"/>
          </p:nvPr>
        </p:nvSpPr>
        <p:spPr/>
        <p:txBody>
          <a:bodyPr/>
          <a:lstStyle/>
          <a:p>
            <a:fld id="{FF26D450-241C-49D8-A09E-EB203266E317}" type="slidenum">
              <a:rPr lang="de-DE" smtClean="0"/>
              <a:t>‹Nr.›</a:t>
            </a:fld>
            <a:endParaRPr lang="de-DE"/>
          </a:p>
        </p:txBody>
      </p:sp>
    </p:spTree>
    <p:extLst>
      <p:ext uri="{BB962C8B-B14F-4D97-AF65-F5344CB8AC3E}">
        <p14:creationId xmlns:p14="http://schemas.microsoft.com/office/powerpoint/2010/main" val="200975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CE8F64-B60D-7753-EC2C-B903423A49D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D8D78BE-332D-2C20-158E-3791E12FB57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9C5BC73-E864-F790-5D97-BAA19F3376EF}"/>
              </a:ext>
            </a:extLst>
          </p:cNvPr>
          <p:cNvSpPr>
            <a:spLocks noGrp="1"/>
          </p:cNvSpPr>
          <p:nvPr>
            <p:ph type="dt" sz="half" idx="10"/>
          </p:nvPr>
        </p:nvSpPr>
        <p:spPr/>
        <p:txBody>
          <a:bodyPr/>
          <a:lstStyle>
            <a:lvl1pPr>
              <a:defRPr>
                <a:solidFill>
                  <a:srgbClr val="B3D04A"/>
                </a:solidFill>
                <a:latin typeface="+mj-lt"/>
              </a:defRPr>
            </a:lvl1pPr>
          </a:lstStyle>
          <a:p>
            <a:r>
              <a:rPr lang="de-DE"/>
              <a:t>23.06.2026</a:t>
            </a:r>
            <a:endParaRPr lang="de-DE" dirty="0"/>
          </a:p>
        </p:txBody>
      </p:sp>
      <p:sp>
        <p:nvSpPr>
          <p:cNvPr id="5" name="Fußzeilenplatzhalter 4">
            <a:extLst>
              <a:ext uri="{FF2B5EF4-FFF2-40B4-BE49-F238E27FC236}">
                <a16:creationId xmlns:a16="http://schemas.microsoft.com/office/drawing/2014/main" id="{7AB57C76-F7B9-3769-DFE9-E9AE2BD7254D}"/>
              </a:ext>
            </a:extLst>
          </p:cNvPr>
          <p:cNvSpPr>
            <a:spLocks noGrp="1"/>
          </p:cNvSpPr>
          <p:nvPr>
            <p:ph type="ftr" sz="quarter" idx="11"/>
          </p:nvPr>
        </p:nvSpPr>
        <p:spPr/>
        <p:txBody>
          <a:bodyPr/>
          <a:lstStyle>
            <a:lvl1pPr>
              <a:defRPr>
                <a:solidFill>
                  <a:srgbClr val="B3D04A"/>
                </a:solidFill>
                <a:latin typeface="+mj-lt"/>
              </a:defRPr>
            </a:lvl1pPr>
          </a:lstStyle>
          <a:p>
            <a:r>
              <a:rPr lang="de-DE"/>
              <a:t>Holsteiner Auenland - LAG AktivRegion e.V. | Mitgliederversammlung</a:t>
            </a:r>
          </a:p>
        </p:txBody>
      </p:sp>
      <p:sp>
        <p:nvSpPr>
          <p:cNvPr id="6" name="Foliennummernplatzhalter 5">
            <a:extLst>
              <a:ext uri="{FF2B5EF4-FFF2-40B4-BE49-F238E27FC236}">
                <a16:creationId xmlns:a16="http://schemas.microsoft.com/office/drawing/2014/main" id="{A477D946-4A51-97F0-CA16-740DA1767581}"/>
              </a:ext>
            </a:extLst>
          </p:cNvPr>
          <p:cNvSpPr>
            <a:spLocks noGrp="1"/>
          </p:cNvSpPr>
          <p:nvPr>
            <p:ph type="sldNum" sz="quarter" idx="12"/>
          </p:nvPr>
        </p:nvSpPr>
        <p:spPr/>
        <p:txBody>
          <a:bodyPr/>
          <a:lstStyle>
            <a:lvl1pPr>
              <a:defRPr>
                <a:solidFill>
                  <a:srgbClr val="B3D04A"/>
                </a:solidFill>
                <a:latin typeface="+mj-lt"/>
              </a:defRPr>
            </a:lvl1pPr>
          </a:lstStyle>
          <a:p>
            <a:fld id="{FF26D450-241C-49D8-A09E-EB203266E317}" type="slidenum">
              <a:rPr lang="de-DE" smtClean="0"/>
              <a:pPr/>
              <a:t>‹Nr.›</a:t>
            </a:fld>
            <a:endParaRPr lang="de-DE"/>
          </a:p>
        </p:txBody>
      </p:sp>
    </p:spTree>
    <p:extLst>
      <p:ext uri="{BB962C8B-B14F-4D97-AF65-F5344CB8AC3E}">
        <p14:creationId xmlns:p14="http://schemas.microsoft.com/office/powerpoint/2010/main" val="1205306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970434-8D33-73D7-4473-63309F6DD22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67239AF-504A-6C54-4EE9-302532B51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E9E0F67-BF28-CAFB-4853-56EA2AB7F842}"/>
              </a:ext>
            </a:extLst>
          </p:cNvPr>
          <p:cNvSpPr>
            <a:spLocks noGrp="1"/>
          </p:cNvSpPr>
          <p:nvPr>
            <p:ph type="dt" sz="half" idx="10"/>
          </p:nvPr>
        </p:nvSpPr>
        <p:spPr/>
        <p:txBody>
          <a:bodyPr/>
          <a:lstStyle/>
          <a:p>
            <a:r>
              <a:rPr lang="de-DE"/>
              <a:t>23.06.2026</a:t>
            </a:r>
          </a:p>
        </p:txBody>
      </p:sp>
      <p:sp>
        <p:nvSpPr>
          <p:cNvPr id="5" name="Fußzeilenplatzhalter 4">
            <a:extLst>
              <a:ext uri="{FF2B5EF4-FFF2-40B4-BE49-F238E27FC236}">
                <a16:creationId xmlns:a16="http://schemas.microsoft.com/office/drawing/2014/main" id="{D4D60F0B-D236-3417-0F74-F09E66BCCA6E}"/>
              </a:ext>
            </a:extLst>
          </p:cNvPr>
          <p:cNvSpPr>
            <a:spLocks noGrp="1"/>
          </p:cNvSpPr>
          <p:nvPr>
            <p:ph type="ftr" sz="quarter" idx="11"/>
          </p:nvPr>
        </p:nvSpPr>
        <p:spPr/>
        <p:txBody>
          <a:bodyPr/>
          <a:lstStyle/>
          <a:p>
            <a:r>
              <a:rPr lang="de-DE"/>
              <a:t>Holsteiner Auenland - LAG AktivRegion e.V. | Mitgliederversammlung</a:t>
            </a:r>
          </a:p>
        </p:txBody>
      </p:sp>
      <p:sp>
        <p:nvSpPr>
          <p:cNvPr id="6" name="Foliennummernplatzhalter 5">
            <a:extLst>
              <a:ext uri="{FF2B5EF4-FFF2-40B4-BE49-F238E27FC236}">
                <a16:creationId xmlns:a16="http://schemas.microsoft.com/office/drawing/2014/main" id="{424B18B5-404A-2345-F5C2-B0C4DC889B2B}"/>
              </a:ext>
            </a:extLst>
          </p:cNvPr>
          <p:cNvSpPr>
            <a:spLocks noGrp="1"/>
          </p:cNvSpPr>
          <p:nvPr>
            <p:ph type="sldNum" sz="quarter" idx="12"/>
          </p:nvPr>
        </p:nvSpPr>
        <p:spPr/>
        <p:txBody>
          <a:bodyPr/>
          <a:lstStyle/>
          <a:p>
            <a:fld id="{FF26D450-241C-49D8-A09E-EB203266E317}" type="slidenum">
              <a:rPr lang="de-DE" smtClean="0"/>
              <a:t>‹Nr.›</a:t>
            </a:fld>
            <a:endParaRPr lang="de-DE"/>
          </a:p>
        </p:txBody>
      </p:sp>
    </p:spTree>
    <p:extLst>
      <p:ext uri="{BB962C8B-B14F-4D97-AF65-F5344CB8AC3E}">
        <p14:creationId xmlns:p14="http://schemas.microsoft.com/office/powerpoint/2010/main" val="140858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7958F-AF9F-F521-74EF-165370F4A75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F2CFBCC-B5F8-9A6B-A544-1C53EB967F1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5E2ED16-45D2-AE00-0AAD-56B686BBB2D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F0DBA23D-3009-B9E3-2584-4AD851862150}"/>
              </a:ext>
            </a:extLst>
          </p:cNvPr>
          <p:cNvSpPr>
            <a:spLocks noGrp="1"/>
          </p:cNvSpPr>
          <p:nvPr>
            <p:ph type="dt" sz="half" idx="10"/>
          </p:nvPr>
        </p:nvSpPr>
        <p:spPr/>
        <p:txBody>
          <a:bodyPr/>
          <a:lstStyle/>
          <a:p>
            <a:r>
              <a:rPr lang="de-DE"/>
              <a:t>23.06.2026</a:t>
            </a:r>
          </a:p>
        </p:txBody>
      </p:sp>
      <p:sp>
        <p:nvSpPr>
          <p:cNvPr id="6" name="Fußzeilenplatzhalter 5">
            <a:extLst>
              <a:ext uri="{FF2B5EF4-FFF2-40B4-BE49-F238E27FC236}">
                <a16:creationId xmlns:a16="http://schemas.microsoft.com/office/drawing/2014/main" id="{8CD5B172-AD82-7480-5A0B-1C5253B9930E}"/>
              </a:ext>
            </a:extLst>
          </p:cNvPr>
          <p:cNvSpPr>
            <a:spLocks noGrp="1"/>
          </p:cNvSpPr>
          <p:nvPr>
            <p:ph type="ftr" sz="quarter" idx="11"/>
          </p:nvPr>
        </p:nvSpPr>
        <p:spPr/>
        <p:txBody>
          <a:bodyPr/>
          <a:lstStyle/>
          <a:p>
            <a:r>
              <a:rPr lang="de-DE"/>
              <a:t>Holsteiner Auenland - LAG AktivRegion e.V. | Mitgliederversammlung</a:t>
            </a:r>
          </a:p>
        </p:txBody>
      </p:sp>
      <p:sp>
        <p:nvSpPr>
          <p:cNvPr id="7" name="Foliennummernplatzhalter 6">
            <a:extLst>
              <a:ext uri="{FF2B5EF4-FFF2-40B4-BE49-F238E27FC236}">
                <a16:creationId xmlns:a16="http://schemas.microsoft.com/office/drawing/2014/main" id="{DE7B8820-B40A-2090-0803-725111CF2E38}"/>
              </a:ext>
            </a:extLst>
          </p:cNvPr>
          <p:cNvSpPr>
            <a:spLocks noGrp="1"/>
          </p:cNvSpPr>
          <p:nvPr>
            <p:ph type="sldNum" sz="quarter" idx="12"/>
          </p:nvPr>
        </p:nvSpPr>
        <p:spPr/>
        <p:txBody>
          <a:bodyPr/>
          <a:lstStyle/>
          <a:p>
            <a:fld id="{FF26D450-241C-49D8-A09E-EB203266E317}" type="slidenum">
              <a:rPr lang="de-DE" smtClean="0"/>
              <a:t>‹Nr.›</a:t>
            </a:fld>
            <a:endParaRPr lang="de-DE"/>
          </a:p>
        </p:txBody>
      </p:sp>
    </p:spTree>
    <p:extLst>
      <p:ext uri="{BB962C8B-B14F-4D97-AF65-F5344CB8AC3E}">
        <p14:creationId xmlns:p14="http://schemas.microsoft.com/office/powerpoint/2010/main" val="374246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23DBBE-9C48-0EA2-934F-A3DC90252AA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35C929F-E05C-4403-7BE3-E65ABABB40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FE058CD-AC96-BA68-BDB3-0556805DD4B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D77AB3A-A062-42C0-6D22-A70DF8DBE5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4272097-4EFD-07FB-990F-41C6D731ECA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3C56789-9E38-53AF-B2FA-82D774231D48}"/>
              </a:ext>
            </a:extLst>
          </p:cNvPr>
          <p:cNvSpPr>
            <a:spLocks noGrp="1"/>
          </p:cNvSpPr>
          <p:nvPr>
            <p:ph type="dt" sz="half" idx="10"/>
          </p:nvPr>
        </p:nvSpPr>
        <p:spPr/>
        <p:txBody>
          <a:bodyPr/>
          <a:lstStyle/>
          <a:p>
            <a:r>
              <a:rPr lang="de-DE"/>
              <a:t>23.06.2026</a:t>
            </a:r>
          </a:p>
        </p:txBody>
      </p:sp>
      <p:sp>
        <p:nvSpPr>
          <p:cNvPr id="8" name="Fußzeilenplatzhalter 7">
            <a:extLst>
              <a:ext uri="{FF2B5EF4-FFF2-40B4-BE49-F238E27FC236}">
                <a16:creationId xmlns:a16="http://schemas.microsoft.com/office/drawing/2014/main" id="{AEA5C86D-DCBB-66BD-588F-EB0F674DDF8F}"/>
              </a:ext>
            </a:extLst>
          </p:cNvPr>
          <p:cNvSpPr>
            <a:spLocks noGrp="1"/>
          </p:cNvSpPr>
          <p:nvPr>
            <p:ph type="ftr" sz="quarter" idx="11"/>
          </p:nvPr>
        </p:nvSpPr>
        <p:spPr/>
        <p:txBody>
          <a:bodyPr/>
          <a:lstStyle/>
          <a:p>
            <a:r>
              <a:rPr lang="de-DE"/>
              <a:t>Holsteiner Auenland - LAG AktivRegion e.V. | Mitgliederversammlung</a:t>
            </a:r>
          </a:p>
        </p:txBody>
      </p:sp>
      <p:sp>
        <p:nvSpPr>
          <p:cNvPr id="9" name="Foliennummernplatzhalter 8">
            <a:extLst>
              <a:ext uri="{FF2B5EF4-FFF2-40B4-BE49-F238E27FC236}">
                <a16:creationId xmlns:a16="http://schemas.microsoft.com/office/drawing/2014/main" id="{CD166B65-4C9A-14B2-53C7-5A310685F566}"/>
              </a:ext>
            </a:extLst>
          </p:cNvPr>
          <p:cNvSpPr>
            <a:spLocks noGrp="1"/>
          </p:cNvSpPr>
          <p:nvPr>
            <p:ph type="sldNum" sz="quarter" idx="12"/>
          </p:nvPr>
        </p:nvSpPr>
        <p:spPr/>
        <p:txBody>
          <a:bodyPr/>
          <a:lstStyle/>
          <a:p>
            <a:fld id="{FF26D450-241C-49D8-A09E-EB203266E317}" type="slidenum">
              <a:rPr lang="de-DE" smtClean="0"/>
              <a:t>‹Nr.›</a:t>
            </a:fld>
            <a:endParaRPr lang="de-DE"/>
          </a:p>
        </p:txBody>
      </p:sp>
    </p:spTree>
    <p:extLst>
      <p:ext uri="{BB962C8B-B14F-4D97-AF65-F5344CB8AC3E}">
        <p14:creationId xmlns:p14="http://schemas.microsoft.com/office/powerpoint/2010/main" val="242243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14A72-B929-AA06-EF01-D43BD3D37C4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EC8FC79-CAEE-2E5A-8659-FF34C8130E78}"/>
              </a:ext>
            </a:extLst>
          </p:cNvPr>
          <p:cNvSpPr>
            <a:spLocks noGrp="1"/>
          </p:cNvSpPr>
          <p:nvPr>
            <p:ph type="dt" sz="half" idx="10"/>
          </p:nvPr>
        </p:nvSpPr>
        <p:spPr/>
        <p:txBody>
          <a:bodyPr/>
          <a:lstStyle/>
          <a:p>
            <a:r>
              <a:rPr lang="de-DE"/>
              <a:t>23.06.2026</a:t>
            </a:r>
          </a:p>
        </p:txBody>
      </p:sp>
      <p:sp>
        <p:nvSpPr>
          <p:cNvPr id="4" name="Fußzeilenplatzhalter 3">
            <a:extLst>
              <a:ext uri="{FF2B5EF4-FFF2-40B4-BE49-F238E27FC236}">
                <a16:creationId xmlns:a16="http://schemas.microsoft.com/office/drawing/2014/main" id="{5F59E4C6-E1D8-709D-BC51-2A5C9C667702}"/>
              </a:ext>
            </a:extLst>
          </p:cNvPr>
          <p:cNvSpPr>
            <a:spLocks noGrp="1"/>
          </p:cNvSpPr>
          <p:nvPr>
            <p:ph type="ftr" sz="quarter" idx="11"/>
          </p:nvPr>
        </p:nvSpPr>
        <p:spPr/>
        <p:txBody>
          <a:bodyPr/>
          <a:lstStyle/>
          <a:p>
            <a:r>
              <a:rPr lang="de-DE"/>
              <a:t>Holsteiner Auenland - LAG AktivRegion e.V. | Mitgliederversammlung</a:t>
            </a:r>
          </a:p>
        </p:txBody>
      </p:sp>
      <p:sp>
        <p:nvSpPr>
          <p:cNvPr id="5" name="Foliennummernplatzhalter 4">
            <a:extLst>
              <a:ext uri="{FF2B5EF4-FFF2-40B4-BE49-F238E27FC236}">
                <a16:creationId xmlns:a16="http://schemas.microsoft.com/office/drawing/2014/main" id="{4669B784-B64A-9F3D-5C8E-CAB841D22D9D}"/>
              </a:ext>
            </a:extLst>
          </p:cNvPr>
          <p:cNvSpPr>
            <a:spLocks noGrp="1"/>
          </p:cNvSpPr>
          <p:nvPr>
            <p:ph type="sldNum" sz="quarter" idx="12"/>
          </p:nvPr>
        </p:nvSpPr>
        <p:spPr/>
        <p:txBody>
          <a:bodyPr/>
          <a:lstStyle/>
          <a:p>
            <a:fld id="{FF26D450-241C-49D8-A09E-EB203266E317}" type="slidenum">
              <a:rPr lang="de-DE" smtClean="0"/>
              <a:t>‹Nr.›</a:t>
            </a:fld>
            <a:endParaRPr lang="de-DE"/>
          </a:p>
        </p:txBody>
      </p:sp>
    </p:spTree>
    <p:extLst>
      <p:ext uri="{BB962C8B-B14F-4D97-AF65-F5344CB8AC3E}">
        <p14:creationId xmlns:p14="http://schemas.microsoft.com/office/powerpoint/2010/main" val="271891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CB8B2B5-1E9D-DF1B-026D-6658C23719C9}"/>
              </a:ext>
            </a:extLst>
          </p:cNvPr>
          <p:cNvSpPr>
            <a:spLocks noGrp="1"/>
          </p:cNvSpPr>
          <p:nvPr>
            <p:ph type="dt" sz="half" idx="10"/>
          </p:nvPr>
        </p:nvSpPr>
        <p:spPr/>
        <p:txBody>
          <a:bodyPr/>
          <a:lstStyle/>
          <a:p>
            <a:r>
              <a:rPr lang="de-DE"/>
              <a:t>23.06.2026</a:t>
            </a:r>
          </a:p>
        </p:txBody>
      </p:sp>
      <p:sp>
        <p:nvSpPr>
          <p:cNvPr id="3" name="Fußzeilenplatzhalter 2">
            <a:extLst>
              <a:ext uri="{FF2B5EF4-FFF2-40B4-BE49-F238E27FC236}">
                <a16:creationId xmlns:a16="http://schemas.microsoft.com/office/drawing/2014/main" id="{47F71324-D2AB-C18C-3B25-ED08FEEB29EB}"/>
              </a:ext>
            </a:extLst>
          </p:cNvPr>
          <p:cNvSpPr>
            <a:spLocks noGrp="1"/>
          </p:cNvSpPr>
          <p:nvPr>
            <p:ph type="ftr" sz="quarter" idx="11"/>
          </p:nvPr>
        </p:nvSpPr>
        <p:spPr/>
        <p:txBody>
          <a:bodyPr/>
          <a:lstStyle/>
          <a:p>
            <a:r>
              <a:rPr lang="de-DE"/>
              <a:t>Holsteiner Auenland - LAG AktivRegion e.V. | Mitgliederversammlung</a:t>
            </a:r>
          </a:p>
        </p:txBody>
      </p:sp>
      <p:sp>
        <p:nvSpPr>
          <p:cNvPr id="4" name="Foliennummernplatzhalter 3">
            <a:extLst>
              <a:ext uri="{FF2B5EF4-FFF2-40B4-BE49-F238E27FC236}">
                <a16:creationId xmlns:a16="http://schemas.microsoft.com/office/drawing/2014/main" id="{48AE1DAA-3A1E-F489-2EC2-109D70369F46}"/>
              </a:ext>
            </a:extLst>
          </p:cNvPr>
          <p:cNvSpPr>
            <a:spLocks noGrp="1"/>
          </p:cNvSpPr>
          <p:nvPr>
            <p:ph type="sldNum" sz="quarter" idx="12"/>
          </p:nvPr>
        </p:nvSpPr>
        <p:spPr/>
        <p:txBody>
          <a:bodyPr/>
          <a:lstStyle/>
          <a:p>
            <a:fld id="{FF26D450-241C-49D8-A09E-EB203266E317}" type="slidenum">
              <a:rPr lang="de-DE" smtClean="0"/>
              <a:t>‹Nr.›</a:t>
            </a:fld>
            <a:endParaRPr lang="de-DE"/>
          </a:p>
        </p:txBody>
      </p:sp>
    </p:spTree>
    <p:extLst>
      <p:ext uri="{BB962C8B-B14F-4D97-AF65-F5344CB8AC3E}">
        <p14:creationId xmlns:p14="http://schemas.microsoft.com/office/powerpoint/2010/main" val="8866552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hteck 6"/>
          <p:cNvSpPr/>
          <p:nvPr/>
        </p:nvSpPr>
        <p:spPr>
          <a:xfrm>
            <a:off x="0" y="6500814"/>
            <a:ext cx="12191999" cy="357187"/>
          </a:xfrm>
          <a:prstGeom prst="rect">
            <a:avLst/>
          </a:prstGeom>
          <a:solidFill>
            <a:srgbClr val="B3D0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5" name="Fußzeilenplatzhalter 4"/>
          <p:cNvSpPr>
            <a:spLocks noGrp="1"/>
          </p:cNvSpPr>
          <p:nvPr>
            <p:ph type="ftr" sz="quarter" idx="3"/>
          </p:nvPr>
        </p:nvSpPr>
        <p:spPr>
          <a:xfrm>
            <a:off x="1" y="6500814"/>
            <a:ext cx="12192000" cy="365125"/>
          </a:xfrm>
          <a:prstGeom prst="rect">
            <a:avLst/>
          </a:prstGeom>
        </p:spPr>
        <p:txBody>
          <a:bodyPr vert="horz" lIns="91440" tIns="45720" rIns="91440" bIns="45720" rtlCol="0" anchor="ctr"/>
          <a:lstStyle>
            <a:lvl1pPr algn="ctr" eaLnBrk="1" hangingPunct="1">
              <a:defRPr sz="1200" baseline="0">
                <a:solidFill>
                  <a:schemeClr val="bg1"/>
                </a:solidFill>
                <a:latin typeface="Arial" charset="0"/>
                <a:cs typeface="+mn-cs"/>
              </a:defRPr>
            </a:lvl1pPr>
          </a:lstStyle>
          <a:p>
            <a:pPr>
              <a:defRPr/>
            </a:pPr>
            <a:r>
              <a:rPr lang="de-DE"/>
              <a:t>Holsteiner Auenland - LAG AktivRegion e.V. | Mitgliederversammlung</a:t>
            </a:r>
          </a:p>
        </p:txBody>
      </p:sp>
    </p:spTree>
  </p:cSld>
  <p:clrMap bg1="lt1" tx1="dk1" bg2="lt2" tx2="dk2" accent1="accent1" accent2="accent2" accent3="accent3" accent4="accent4" accent5="accent5" accent6="accent6" hlink="hlink" folHlink="folHlink"/>
  <p:sldLayoutIdLst>
    <p:sldLayoutId id="2147485263" r:id="rId1"/>
    <p:sldLayoutId id="2147485264" r:id="rId2"/>
  </p:sldLayoutIdLst>
  <p:hf hdr="0"/>
  <p:txStyles>
    <p:titleStyle>
      <a:lvl1pPr algn="l" rtl="0" eaLnBrk="0" fontAlgn="base" hangingPunct="0">
        <a:spcBef>
          <a:spcPct val="0"/>
        </a:spcBef>
        <a:spcAft>
          <a:spcPct val="0"/>
        </a:spcAft>
        <a:defRPr sz="2800" b="1" kern="1200">
          <a:solidFill>
            <a:schemeClr val="tx1"/>
          </a:solidFill>
          <a:latin typeface="Arial" panose="020B0604020202020204" pitchFamily="34" charset="0"/>
          <a:ea typeface="Verdana" pitchFamily="34" charset="0"/>
          <a:cs typeface="Arial" panose="020B0604020202020204" pitchFamily="34" charset="0"/>
        </a:defRPr>
      </a:lvl1pPr>
      <a:lvl2pPr algn="l" rtl="0" eaLnBrk="0" fontAlgn="base" hangingPunct="0">
        <a:spcBef>
          <a:spcPct val="0"/>
        </a:spcBef>
        <a:spcAft>
          <a:spcPct val="0"/>
        </a:spcAft>
        <a:defRPr sz="2800" b="1">
          <a:solidFill>
            <a:schemeClr val="tx1"/>
          </a:solidFill>
          <a:latin typeface="Arial" panose="020B0604020202020204" pitchFamily="34" charset="0"/>
          <a:ea typeface="Verdana" pitchFamily="34" charset="0"/>
          <a:cs typeface="Arial" panose="020B0604020202020204" pitchFamily="34" charset="0"/>
        </a:defRPr>
      </a:lvl2pPr>
      <a:lvl3pPr algn="l" rtl="0" eaLnBrk="0" fontAlgn="base" hangingPunct="0">
        <a:spcBef>
          <a:spcPct val="0"/>
        </a:spcBef>
        <a:spcAft>
          <a:spcPct val="0"/>
        </a:spcAft>
        <a:defRPr sz="2800" b="1">
          <a:solidFill>
            <a:schemeClr val="tx1"/>
          </a:solidFill>
          <a:latin typeface="Arial" panose="020B0604020202020204" pitchFamily="34" charset="0"/>
          <a:ea typeface="Verdana" pitchFamily="34" charset="0"/>
          <a:cs typeface="Arial" panose="020B0604020202020204" pitchFamily="34" charset="0"/>
        </a:defRPr>
      </a:lvl3pPr>
      <a:lvl4pPr algn="l" rtl="0" eaLnBrk="0" fontAlgn="base" hangingPunct="0">
        <a:spcBef>
          <a:spcPct val="0"/>
        </a:spcBef>
        <a:spcAft>
          <a:spcPct val="0"/>
        </a:spcAft>
        <a:defRPr sz="2800" b="1">
          <a:solidFill>
            <a:schemeClr val="tx1"/>
          </a:solidFill>
          <a:latin typeface="Arial" panose="020B0604020202020204" pitchFamily="34" charset="0"/>
          <a:ea typeface="Verdana" pitchFamily="34" charset="0"/>
          <a:cs typeface="Arial" panose="020B0604020202020204" pitchFamily="34" charset="0"/>
        </a:defRPr>
      </a:lvl4pPr>
      <a:lvl5pPr algn="l" rtl="0" eaLnBrk="0" fontAlgn="base" hangingPunct="0">
        <a:spcBef>
          <a:spcPct val="0"/>
        </a:spcBef>
        <a:spcAft>
          <a:spcPct val="0"/>
        </a:spcAft>
        <a:defRPr sz="2800" b="1">
          <a:solidFill>
            <a:schemeClr val="tx1"/>
          </a:solidFill>
          <a:latin typeface="Arial" panose="020B0604020202020204" pitchFamily="34" charset="0"/>
          <a:ea typeface="Verdana" pitchFamily="34" charset="0"/>
          <a:cs typeface="Arial" panose="020B0604020202020204" pitchFamily="34" charset="0"/>
        </a:defRPr>
      </a:lvl5pPr>
      <a:lvl6pPr marL="457200" algn="l" rtl="0" fontAlgn="base">
        <a:spcBef>
          <a:spcPct val="0"/>
        </a:spcBef>
        <a:spcAft>
          <a:spcPct val="0"/>
        </a:spcAft>
        <a:defRPr sz="2400">
          <a:solidFill>
            <a:srgbClr val="4098D3"/>
          </a:solidFill>
          <a:latin typeface="Verdana" pitchFamily="34" charset="0"/>
          <a:ea typeface="Verdana" pitchFamily="34" charset="0"/>
          <a:cs typeface="Verdana" pitchFamily="34" charset="0"/>
        </a:defRPr>
      </a:lvl6pPr>
      <a:lvl7pPr marL="914400" algn="l" rtl="0" fontAlgn="base">
        <a:spcBef>
          <a:spcPct val="0"/>
        </a:spcBef>
        <a:spcAft>
          <a:spcPct val="0"/>
        </a:spcAft>
        <a:defRPr sz="2400">
          <a:solidFill>
            <a:srgbClr val="4098D3"/>
          </a:solidFill>
          <a:latin typeface="Verdana" pitchFamily="34" charset="0"/>
          <a:ea typeface="Verdana" pitchFamily="34" charset="0"/>
          <a:cs typeface="Verdana" pitchFamily="34" charset="0"/>
        </a:defRPr>
      </a:lvl7pPr>
      <a:lvl8pPr marL="1371600" algn="l" rtl="0" fontAlgn="base">
        <a:spcBef>
          <a:spcPct val="0"/>
        </a:spcBef>
        <a:spcAft>
          <a:spcPct val="0"/>
        </a:spcAft>
        <a:defRPr sz="2400">
          <a:solidFill>
            <a:srgbClr val="4098D3"/>
          </a:solidFill>
          <a:latin typeface="Verdana" pitchFamily="34" charset="0"/>
          <a:ea typeface="Verdana" pitchFamily="34" charset="0"/>
          <a:cs typeface="Verdana" pitchFamily="34" charset="0"/>
        </a:defRPr>
      </a:lvl8pPr>
      <a:lvl9pPr marL="1828800" algn="l" rtl="0" fontAlgn="base">
        <a:spcBef>
          <a:spcPct val="0"/>
        </a:spcBef>
        <a:spcAft>
          <a:spcPct val="0"/>
        </a:spcAft>
        <a:defRPr sz="2400">
          <a:solidFill>
            <a:srgbClr val="4098D3"/>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Arial" panose="020B0604020202020204" pitchFamily="34" charset="0"/>
          <a:ea typeface="Verdana" pitchFamily="34" charset="0"/>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Verdana" pitchFamily="34" charset="0"/>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Verdana" pitchFamily="34" charset="0"/>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Verdana" pitchFamily="34" charset="0"/>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Verdana" pitchFamily="34"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B9A366A-7CB5-746E-4875-A44838BF01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F3F1BD5-2497-D04B-991A-E276775F18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81A5FD-B729-E337-02ED-E2CFA72A3E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23.06.2026</a:t>
            </a:r>
          </a:p>
        </p:txBody>
      </p:sp>
      <p:sp>
        <p:nvSpPr>
          <p:cNvPr id="5" name="Fußzeilenplatzhalter 4">
            <a:extLst>
              <a:ext uri="{FF2B5EF4-FFF2-40B4-BE49-F238E27FC236}">
                <a16:creationId xmlns:a16="http://schemas.microsoft.com/office/drawing/2014/main" id="{74C280C3-A0B7-45EE-E567-374F4F7565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Holsteiner Auenland - LAG AktivRegion e.V. | Mitgliederversammlung</a:t>
            </a:r>
          </a:p>
        </p:txBody>
      </p:sp>
      <p:sp>
        <p:nvSpPr>
          <p:cNvPr id="6" name="Foliennummernplatzhalter 5">
            <a:extLst>
              <a:ext uri="{FF2B5EF4-FFF2-40B4-BE49-F238E27FC236}">
                <a16:creationId xmlns:a16="http://schemas.microsoft.com/office/drawing/2014/main" id="{44B39388-8EDC-8E4D-F12C-45E45E7BA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6D450-241C-49D8-A09E-EB203266E317}" type="slidenum">
              <a:rPr lang="de-DE" smtClean="0"/>
              <a:t>‹Nr.›</a:t>
            </a:fld>
            <a:endParaRPr lang="de-DE"/>
          </a:p>
        </p:txBody>
      </p:sp>
    </p:spTree>
    <p:extLst>
      <p:ext uri="{BB962C8B-B14F-4D97-AF65-F5344CB8AC3E}">
        <p14:creationId xmlns:p14="http://schemas.microsoft.com/office/powerpoint/2010/main" val="3333795110"/>
      </p:ext>
    </p:extLst>
  </p:cSld>
  <p:clrMap bg1="lt1" tx1="dk1" bg2="lt2" tx2="dk2" accent1="accent1" accent2="accent2" accent3="accent3" accent4="accent4" accent5="accent5" accent6="accent6" hlink="hlink" folHlink="folHlink"/>
  <p:sldLayoutIdLst>
    <p:sldLayoutId id="2147485266" r:id="rId1"/>
    <p:sldLayoutId id="2147485267" r:id="rId2"/>
    <p:sldLayoutId id="2147485268" r:id="rId3"/>
    <p:sldLayoutId id="2147485269" r:id="rId4"/>
    <p:sldLayoutId id="2147485270" r:id="rId5"/>
    <p:sldLayoutId id="2147485271" r:id="rId6"/>
    <p:sldLayoutId id="2147485272" r:id="rId7"/>
    <p:sldLayoutId id="2147485273" r:id="rId8"/>
    <p:sldLayoutId id="2147485274" r:id="rId9"/>
    <p:sldLayoutId id="2147485275" r:id="rId10"/>
    <p:sldLayoutId id="2147485276"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svg"/><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sv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svg"/><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2.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329FC-87BC-E535-28FA-23A28A3E2A74}"/>
              </a:ext>
            </a:extLst>
          </p:cNvPr>
          <p:cNvSpPr>
            <a:spLocks noGrp="1"/>
          </p:cNvSpPr>
          <p:nvPr>
            <p:ph type="ctrTitle"/>
          </p:nvPr>
        </p:nvSpPr>
        <p:spPr>
          <a:xfrm>
            <a:off x="-2" y="211860"/>
            <a:ext cx="12192000" cy="1567597"/>
          </a:xfrm>
        </p:spPr>
        <p:txBody>
          <a:bodyPr>
            <a:normAutofit/>
          </a:bodyPr>
          <a:lstStyle/>
          <a:p>
            <a:pPr>
              <a:lnSpc>
                <a:spcPct val="100000"/>
              </a:lnSpc>
            </a:pPr>
            <a:r>
              <a:rPr lang="de-DE" sz="2400" b="1" dirty="0">
                <a:solidFill>
                  <a:srgbClr val="ADC217"/>
                </a:solidFill>
              </a:rPr>
              <a:t>Holsteiner Auenland – LAG AktivRegion e.V.</a:t>
            </a:r>
            <a:br>
              <a:rPr lang="de-DE" sz="2400" b="1" dirty="0">
                <a:solidFill>
                  <a:srgbClr val="ADC217"/>
                </a:solidFill>
              </a:rPr>
            </a:br>
            <a:r>
              <a:rPr lang="de-DE" sz="2400" b="1" spc="150" dirty="0">
                <a:solidFill>
                  <a:srgbClr val="ADC217"/>
                </a:solidFill>
              </a:rPr>
              <a:t>Mitgliederversammlung 2026</a:t>
            </a:r>
            <a:br>
              <a:rPr lang="de-DE" sz="2400" b="1" dirty="0">
                <a:solidFill>
                  <a:srgbClr val="ADC217"/>
                </a:solidFill>
              </a:rPr>
            </a:br>
            <a:r>
              <a:rPr lang="de-DE" sz="2000" dirty="0">
                <a:solidFill>
                  <a:srgbClr val="ADC217"/>
                </a:solidFill>
                <a:latin typeface="+mj-lt"/>
              </a:rPr>
              <a:t>Gemeindezentrum </a:t>
            </a:r>
            <a:r>
              <a:rPr lang="de-DE" sz="2000" dirty="0">
                <a:solidFill>
                  <a:srgbClr val="ADC217"/>
                </a:solidFill>
              </a:rPr>
              <a:t>B</a:t>
            </a:r>
            <a:r>
              <a:rPr lang="de-DE" sz="2000" dirty="0">
                <a:solidFill>
                  <a:srgbClr val="ADC217"/>
                </a:solidFill>
                <a:latin typeface="+mj-lt"/>
              </a:rPr>
              <a:t>evern| 23.06.2026</a:t>
            </a:r>
            <a:endParaRPr lang="de-DE" sz="2800" dirty="0"/>
          </a:p>
        </p:txBody>
      </p:sp>
      <p:sp>
        <p:nvSpPr>
          <p:cNvPr id="5" name="Rechteck 4">
            <a:extLst>
              <a:ext uri="{FF2B5EF4-FFF2-40B4-BE49-F238E27FC236}">
                <a16:creationId xmlns:a16="http://schemas.microsoft.com/office/drawing/2014/main" id="{B865F5BC-5FB5-57F0-A780-5B851789CFFA}"/>
              </a:ext>
            </a:extLst>
          </p:cNvPr>
          <p:cNvSpPr/>
          <p:nvPr/>
        </p:nvSpPr>
        <p:spPr>
          <a:xfrm>
            <a:off x="-696686" y="456677"/>
            <a:ext cx="13454744" cy="45719"/>
          </a:xfrm>
          <a:custGeom>
            <a:avLst/>
            <a:gdLst>
              <a:gd name="csX0" fmla="*/ 0 w 13454744"/>
              <a:gd name="csY0" fmla="*/ 0 h 45719"/>
              <a:gd name="csX1" fmla="*/ 315894 w 13454744"/>
              <a:gd name="csY1" fmla="*/ 0 h 45719"/>
              <a:gd name="csX2" fmla="*/ 900883 w 13454744"/>
              <a:gd name="csY2" fmla="*/ 0 h 45719"/>
              <a:gd name="csX3" fmla="*/ 1620419 w 13454744"/>
              <a:gd name="csY3" fmla="*/ 0 h 45719"/>
              <a:gd name="csX4" fmla="*/ 2070861 w 13454744"/>
              <a:gd name="csY4" fmla="*/ 0 h 45719"/>
              <a:gd name="csX5" fmla="*/ 2924944 w 13454744"/>
              <a:gd name="csY5" fmla="*/ 0 h 45719"/>
              <a:gd name="csX6" fmla="*/ 3509933 w 13454744"/>
              <a:gd name="csY6" fmla="*/ 0 h 45719"/>
              <a:gd name="csX7" fmla="*/ 3825827 w 13454744"/>
              <a:gd name="csY7" fmla="*/ 0 h 45719"/>
              <a:gd name="csX8" fmla="*/ 4276269 w 13454744"/>
              <a:gd name="csY8" fmla="*/ 0 h 45719"/>
              <a:gd name="csX9" fmla="*/ 4861258 w 13454744"/>
              <a:gd name="csY9" fmla="*/ 0 h 45719"/>
              <a:gd name="csX10" fmla="*/ 5580794 w 13454744"/>
              <a:gd name="csY10" fmla="*/ 0 h 45719"/>
              <a:gd name="csX11" fmla="*/ 6434878 w 13454744"/>
              <a:gd name="csY11" fmla="*/ 0 h 45719"/>
              <a:gd name="csX12" fmla="*/ 7288961 w 13454744"/>
              <a:gd name="csY12" fmla="*/ 0 h 45719"/>
              <a:gd name="csX13" fmla="*/ 7739403 w 13454744"/>
              <a:gd name="csY13" fmla="*/ 0 h 45719"/>
              <a:gd name="csX14" fmla="*/ 8189844 w 13454744"/>
              <a:gd name="csY14" fmla="*/ 0 h 45719"/>
              <a:gd name="csX15" fmla="*/ 9043928 w 13454744"/>
              <a:gd name="csY15" fmla="*/ 0 h 45719"/>
              <a:gd name="csX16" fmla="*/ 9898012 w 13454744"/>
              <a:gd name="csY16" fmla="*/ 0 h 45719"/>
              <a:gd name="csX17" fmla="*/ 10213906 w 13454744"/>
              <a:gd name="csY17" fmla="*/ 0 h 45719"/>
              <a:gd name="csX18" fmla="*/ 10798895 w 13454744"/>
              <a:gd name="csY18" fmla="*/ 0 h 45719"/>
              <a:gd name="csX19" fmla="*/ 11114789 w 13454744"/>
              <a:gd name="csY19" fmla="*/ 0 h 45719"/>
              <a:gd name="csX20" fmla="*/ 11296135 w 13454744"/>
              <a:gd name="csY20" fmla="*/ 0 h 45719"/>
              <a:gd name="csX21" fmla="*/ 11477482 w 13454744"/>
              <a:gd name="csY21" fmla="*/ 0 h 45719"/>
              <a:gd name="csX22" fmla="*/ 12062470 w 13454744"/>
              <a:gd name="csY22" fmla="*/ 0 h 45719"/>
              <a:gd name="csX23" fmla="*/ 12782007 w 13454744"/>
              <a:gd name="csY23" fmla="*/ 0 h 45719"/>
              <a:gd name="csX24" fmla="*/ 13454744 w 13454744"/>
              <a:gd name="csY24" fmla="*/ 0 h 45719"/>
              <a:gd name="csX25" fmla="*/ 13454744 w 13454744"/>
              <a:gd name="csY25" fmla="*/ 45719 h 45719"/>
              <a:gd name="csX26" fmla="*/ 12869755 w 13454744"/>
              <a:gd name="csY26" fmla="*/ 45719 h 45719"/>
              <a:gd name="csX27" fmla="*/ 12553861 w 13454744"/>
              <a:gd name="csY27" fmla="*/ 45719 h 45719"/>
              <a:gd name="csX28" fmla="*/ 11968872 w 13454744"/>
              <a:gd name="csY28" fmla="*/ 45719 h 45719"/>
              <a:gd name="csX29" fmla="*/ 11383883 w 13454744"/>
              <a:gd name="csY29" fmla="*/ 45719 h 45719"/>
              <a:gd name="csX30" fmla="*/ 10798895 w 13454744"/>
              <a:gd name="csY30" fmla="*/ 45719 h 45719"/>
              <a:gd name="csX31" fmla="*/ 10617548 w 13454744"/>
              <a:gd name="csY31" fmla="*/ 45719 h 45719"/>
              <a:gd name="csX32" fmla="*/ 10301654 w 13454744"/>
              <a:gd name="csY32" fmla="*/ 45719 h 45719"/>
              <a:gd name="csX33" fmla="*/ 9447570 w 13454744"/>
              <a:gd name="csY33" fmla="*/ 45719 h 45719"/>
              <a:gd name="csX34" fmla="*/ 9131676 w 13454744"/>
              <a:gd name="csY34" fmla="*/ 45719 h 45719"/>
              <a:gd name="csX35" fmla="*/ 8277593 w 13454744"/>
              <a:gd name="csY35" fmla="*/ 45719 h 45719"/>
              <a:gd name="csX36" fmla="*/ 8096246 w 13454744"/>
              <a:gd name="csY36" fmla="*/ 45719 h 45719"/>
              <a:gd name="csX37" fmla="*/ 7914899 w 13454744"/>
              <a:gd name="csY37" fmla="*/ 45719 h 45719"/>
              <a:gd name="csX38" fmla="*/ 7599005 w 13454744"/>
              <a:gd name="csY38" fmla="*/ 45719 h 45719"/>
              <a:gd name="csX39" fmla="*/ 6879469 w 13454744"/>
              <a:gd name="csY39" fmla="*/ 45719 h 45719"/>
              <a:gd name="csX40" fmla="*/ 6025385 w 13454744"/>
              <a:gd name="csY40" fmla="*/ 45719 h 45719"/>
              <a:gd name="csX41" fmla="*/ 5709491 w 13454744"/>
              <a:gd name="csY41" fmla="*/ 45719 h 45719"/>
              <a:gd name="csX42" fmla="*/ 5124502 w 13454744"/>
              <a:gd name="csY42" fmla="*/ 45719 h 45719"/>
              <a:gd name="csX43" fmla="*/ 4674061 w 13454744"/>
              <a:gd name="csY43" fmla="*/ 45719 h 45719"/>
              <a:gd name="csX44" fmla="*/ 3954525 w 13454744"/>
              <a:gd name="csY44" fmla="*/ 45719 h 45719"/>
              <a:gd name="csX45" fmla="*/ 3100441 w 13454744"/>
              <a:gd name="csY45" fmla="*/ 45719 h 45719"/>
              <a:gd name="csX46" fmla="*/ 2515452 w 13454744"/>
              <a:gd name="csY46" fmla="*/ 45719 h 45719"/>
              <a:gd name="csX47" fmla="*/ 2065011 w 13454744"/>
              <a:gd name="csY47" fmla="*/ 45719 h 45719"/>
              <a:gd name="csX48" fmla="*/ 1614569 w 13454744"/>
              <a:gd name="csY48" fmla="*/ 45719 h 45719"/>
              <a:gd name="csX49" fmla="*/ 895033 w 13454744"/>
              <a:gd name="csY49" fmla="*/ 45719 h 45719"/>
              <a:gd name="csX50" fmla="*/ 713686 w 13454744"/>
              <a:gd name="csY50" fmla="*/ 45719 h 45719"/>
              <a:gd name="csX51" fmla="*/ 532340 w 13454744"/>
              <a:gd name="csY51" fmla="*/ 45719 h 45719"/>
              <a:gd name="csX52" fmla="*/ 0 w 13454744"/>
              <a:gd name="csY52" fmla="*/ 45719 h 45719"/>
              <a:gd name="csX53" fmla="*/ 0 w 13454744"/>
              <a:gd name="csY53" fmla="*/ 0 h 457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13454744" h="45719" extrusionOk="0">
                <a:moveTo>
                  <a:pt x="0" y="0"/>
                </a:moveTo>
                <a:cubicBezTo>
                  <a:pt x="89515" y="-790"/>
                  <a:pt x="219032" y="16063"/>
                  <a:pt x="315894" y="0"/>
                </a:cubicBezTo>
                <a:cubicBezTo>
                  <a:pt x="412756" y="-16063"/>
                  <a:pt x="680247" y="13517"/>
                  <a:pt x="900883" y="0"/>
                </a:cubicBezTo>
                <a:cubicBezTo>
                  <a:pt x="1121519" y="-13517"/>
                  <a:pt x="1400921" y="12640"/>
                  <a:pt x="1620419" y="0"/>
                </a:cubicBezTo>
                <a:cubicBezTo>
                  <a:pt x="1839917" y="-12640"/>
                  <a:pt x="1966790" y="24051"/>
                  <a:pt x="2070861" y="0"/>
                </a:cubicBezTo>
                <a:cubicBezTo>
                  <a:pt x="2174932" y="-24051"/>
                  <a:pt x="2652682" y="18415"/>
                  <a:pt x="2924944" y="0"/>
                </a:cubicBezTo>
                <a:cubicBezTo>
                  <a:pt x="3197206" y="-18415"/>
                  <a:pt x="3374198" y="52047"/>
                  <a:pt x="3509933" y="0"/>
                </a:cubicBezTo>
                <a:cubicBezTo>
                  <a:pt x="3645668" y="-52047"/>
                  <a:pt x="3687917" y="11870"/>
                  <a:pt x="3825827" y="0"/>
                </a:cubicBezTo>
                <a:cubicBezTo>
                  <a:pt x="3963737" y="-11870"/>
                  <a:pt x="4155919" y="41485"/>
                  <a:pt x="4276269" y="0"/>
                </a:cubicBezTo>
                <a:cubicBezTo>
                  <a:pt x="4396619" y="-41485"/>
                  <a:pt x="4572322" y="25106"/>
                  <a:pt x="4861258" y="0"/>
                </a:cubicBezTo>
                <a:cubicBezTo>
                  <a:pt x="5150194" y="-25106"/>
                  <a:pt x="5295379" y="83418"/>
                  <a:pt x="5580794" y="0"/>
                </a:cubicBezTo>
                <a:cubicBezTo>
                  <a:pt x="5866209" y="-83418"/>
                  <a:pt x="6239418" y="47264"/>
                  <a:pt x="6434878" y="0"/>
                </a:cubicBezTo>
                <a:cubicBezTo>
                  <a:pt x="6630338" y="-47264"/>
                  <a:pt x="6970387" y="77483"/>
                  <a:pt x="7288961" y="0"/>
                </a:cubicBezTo>
                <a:cubicBezTo>
                  <a:pt x="7607535" y="-77483"/>
                  <a:pt x="7602921" y="24239"/>
                  <a:pt x="7739403" y="0"/>
                </a:cubicBezTo>
                <a:cubicBezTo>
                  <a:pt x="7875885" y="-24239"/>
                  <a:pt x="8098190" y="762"/>
                  <a:pt x="8189844" y="0"/>
                </a:cubicBezTo>
                <a:cubicBezTo>
                  <a:pt x="8281498" y="-762"/>
                  <a:pt x="8750730" y="18829"/>
                  <a:pt x="9043928" y="0"/>
                </a:cubicBezTo>
                <a:cubicBezTo>
                  <a:pt x="9337126" y="-18829"/>
                  <a:pt x="9633605" y="77640"/>
                  <a:pt x="9898012" y="0"/>
                </a:cubicBezTo>
                <a:cubicBezTo>
                  <a:pt x="10162419" y="-77640"/>
                  <a:pt x="10058507" y="15093"/>
                  <a:pt x="10213906" y="0"/>
                </a:cubicBezTo>
                <a:cubicBezTo>
                  <a:pt x="10369305" y="-15093"/>
                  <a:pt x="10591943" y="68321"/>
                  <a:pt x="10798895" y="0"/>
                </a:cubicBezTo>
                <a:cubicBezTo>
                  <a:pt x="11005847" y="-68321"/>
                  <a:pt x="11046100" y="30740"/>
                  <a:pt x="11114789" y="0"/>
                </a:cubicBezTo>
                <a:cubicBezTo>
                  <a:pt x="11183478" y="-30740"/>
                  <a:pt x="11209074" y="15101"/>
                  <a:pt x="11296135" y="0"/>
                </a:cubicBezTo>
                <a:cubicBezTo>
                  <a:pt x="11383196" y="-15101"/>
                  <a:pt x="11402401" y="12584"/>
                  <a:pt x="11477482" y="0"/>
                </a:cubicBezTo>
                <a:cubicBezTo>
                  <a:pt x="11552563" y="-12584"/>
                  <a:pt x="11850167" y="41488"/>
                  <a:pt x="12062470" y="0"/>
                </a:cubicBezTo>
                <a:cubicBezTo>
                  <a:pt x="12274773" y="-41488"/>
                  <a:pt x="12537214" y="74555"/>
                  <a:pt x="12782007" y="0"/>
                </a:cubicBezTo>
                <a:cubicBezTo>
                  <a:pt x="13026800" y="-74555"/>
                  <a:pt x="13152664" y="2404"/>
                  <a:pt x="13454744" y="0"/>
                </a:cubicBezTo>
                <a:cubicBezTo>
                  <a:pt x="13456238" y="14051"/>
                  <a:pt x="13453922" y="36334"/>
                  <a:pt x="13454744" y="45719"/>
                </a:cubicBezTo>
                <a:cubicBezTo>
                  <a:pt x="13251824" y="50673"/>
                  <a:pt x="12987606" y="-13069"/>
                  <a:pt x="12869755" y="45719"/>
                </a:cubicBezTo>
                <a:cubicBezTo>
                  <a:pt x="12751904" y="104507"/>
                  <a:pt x="12662357" y="37441"/>
                  <a:pt x="12553861" y="45719"/>
                </a:cubicBezTo>
                <a:cubicBezTo>
                  <a:pt x="12445365" y="53997"/>
                  <a:pt x="12087740" y="8044"/>
                  <a:pt x="11968872" y="45719"/>
                </a:cubicBezTo>
                <a:cubicBezTo>
                  <a:pt x="11850004" y="83394"/>
                  <a:pt x="11556326" y="-22889"/>
                  <a:pt x="11383883" y="45719"/>
                </a:cubicBezTo>
                <a:cubicBezTo>
                  <a:pt x="11211440" y="114327"/>
                  <a:pt x="11046861" y="-13961"/>
                  <a:pt x="10798895" y="45719"/>
                </a:cubicBezTo>
                <a:cubicBezTo>
                  <a:pt x="10550929" y="105399"/>
                  <a:pt x="10664010" y="24609"/>
                  <a:pt x="10617548" y="45719"/>
                </a:cubicBezTo>
                <a:cubicBezTo>
                  <a:pt x="10571086" y="66829"/>
                  <a:pt x="10403655" y="17381"/>
                  <a:pt x="10301654" y="45719"/>
                </a:cubicBezTo>
                <a:cubicBezTo>
                  <a:pt x="10199653" y="74057"/>
                  <a:pt x="9738220" y="-41135"/>
                  <a:pt x="9447570" y="45719"/>
                </a:cubicBezTo>
                <a:cubicBezTo>
                  <a:pt x="9156920" y="132573"/>
                  <a:pt x="9289239" y="10820"/>
                  <a:pt x="9131676" y="45719"/>
                </a:cubicBezTo>
                <a:cubicBezTo>
                  <a:pt x="8974113" y="80618"/>
                  <a:pt x="8679658" y="29327"/>
                  <a:pt x="8277593" y="45719"/>
                </a:cubicBezTo>
                <a:cubicBezTo>
                  <a:pt x="7875528" y="62111"/>
                  <a:pt x="8177910" y="31133"/>
                  <a:pt x="8096246" y="45719"/>
                </a:cubicBezTo>
                <a:cubicBezTo>
                  <a:pt x="8014582" y="60305"/>
                  <a:pt x="7955357" y="41961"/>
                  <a:pt x="7914899" y="45719"/>
                </a:cubicBezTo>
                <a:cubicBezTo>
                  <a:pt x="7874441" y="49477"/>
                  <a:pt x="7709417" y="8634"/>
                  <a:pt x="7599005" y="45719"/>
                </a:cubicBezTo>
                <a:cubicBezTo>
                  <a:pt x="7488593" y="82804"/>
                  <a:pt x="7232122" y="-6270"/>
                  <a:pt x="6879469" y="45719"/>
                </a:cubicBezTo>
                <a:cubicBezTo>
                  <a:pt x="6526816" y="97708"/>
                  <a:pt x="6391797" y="6244"/>
                  <a:pt x="6025385" y="45719"/>
                </a:cubicBezTo>
                <a:cubicBezTo>
                  <a:pt x="5658973" y="85194"/>
                  <a:pt x="5783145" y="41920"/>
                  <a:pt x="5709491" y="45719"/>
                </a:cubicBezTo>
                <a:cubicBezTo>
                  <a:pt x="5635837" y="49518"/>
                  <a:pt x="5322108" y="6421"/>
                  <a:pt x="5124502" y="45719"/>
                </a:cubicBezTo>
                <a:cubicBezTo>
                  <a:pt x="4926896" y="85017"/>
                  <a:pt x="4825974" y="5860"/>
                  <a:pt x="4674061" y="45719"/>
                </a:cubicBezTo>
                <a:cubicBezTo>
                  <a:pt x="4522148" y="85578"/>
                  <a:pt x="4149080" y="24391"/>
                  <a:pt x="3954525" y="45719"/>
                </a:cubicBezTo>
                <a:cubicBezTo>
                  <a:pt x="3759970" y="67047"/>
                  <a:pt x="3448325" y="14074"/>
                  <a:pt x="3100441" y="45719"/>
                </a:cubicBezTo>
                <a:cubicBezTo>
                  <a:pt x="2752557" y="77364"/>
                  <a:pt x="2640716" y="26162"/>
                  <a:pt x="2515452" y="45719"/>
                </a:cubicBezTo>
                <a:cubicBezTo>
                  <a:pt x="2390188" y="65276"/>
                  <a:pt x="2177390" y="32794"/>
                  <a:pt x="2065011" y="45719"/>
                </a:cubicBezTo>
                <a:cubicBezTo>
                  <a:pt x="1952632" y="58644"/>
                  <a:pt x="1727786" y="28357"/>
                  <a:pt x="1614569" y="45719"/>
                </a:cubicBezTo>
                <a:cubicBezTo>
                  <a:pt x="1501352" y="63081"/>
                  <a:pt x="1222627" y="-14874"/>
                  <a:pt x="895033" y="45719"/>
                </a:cubicBezTo>
                <a:cubicBezTo>
                  <a:pt x="567439" y="106312"/>
                  <a:pt x="759115" y="45606"/>
                  <a:pt x="713686" y="45719"/>
                </a:cubicBezTo>
                <a:cubicBezTo>
                  <a:pt x="668257" y="45832"/>
                  <a:pt x="592848" y="44924"/>
                  <a:pt x="532340" y="45719"/>
                </a:cubicBezTo>
                <a:cubicBezTo>
                  <a:pt x="471832" y="46514"/>
                  <a:pt x="137171" y="-3526"/>
                  <a:pt x="0" y="45719"/>
                </a:cubicBezTo>
                <a:cubicBezTo>
                  <a:pt x="-564" y="25919"/>
                  <a:pt x="1645" y="9300"/>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hteck 5">
            <a:extLst>
              <a:ext uri="{FF2B5EF4-FFF2-40B4-BE49-F238E27FC236}">
                <a16:creationId xmlns:a16="http://schemas.microsoft.com/office/drawing/2014/main" id="{474C0151-46D7-AE4F-9F75-AF26A96A2950}"/>
              </a:ext>
            </a:extLst>
          </p:cNvPr>
          <p:cNvSpPr/>
          <p:nvPr/>
        </p:nvSpPr>
        <p:spPr>
          <a:xfrm flipV="1">
            <a:off x="-609600" y="6399565"/>
            <a:ext cx="13367658" cy="45719"/>
          </a:xfrm>
          <a:custGeom>
            <a:avLst/>
            <a:gdLst>
              <a:gd name="csX0" fmla="*/ 0 w 13367658"/>
              <a:gd name="csY0" fmla="*/ 0 h 45719"/>
              <a:gd name="csX1" fmla="*/ 313849 w 13367658"/>
              <a:gd name="csY1" fmla="*/ 0 h 45719"/>
              <a:gd name="csX2" fmla="*/ 895052 w 13367658"/>
              <a:gd name="csY2" fmla="*/ 0 h 45719"/>
              <a:gd name="csX3" fmla="*/ 1609931 w 13367658"/>
              <a:gd name="csY3" fmla="*/ 0 h 45719"/>
              <a:gd name="csX4" fmla="*/ 2057457 w 13367658"/>
              <a:gd name="csY4" fmla="*/ 0 h 45719"/>
              <a:gd name="csX5" fmla="*/ 2906013 w 13367658"/>
              <a:gd name="csY5" fmla="*/ 0 h 45719"/>
              <a:gd name="csX6" fmla="*/ 3487215 w 13367658"/>
              <a:gd name="csY6" fmla="*/ 0 h 45719"/>
              <a:gd name="csX7" fmla="*/ 3801064 w 13367658"/>
              <a:gd name="csY7" fmla="*/ 0 h 45719"/>
              <a:gd name="csX8" fmla="*/ 4248590 w 13367658"/>
              <a:gd name="csY8" fmla="*/ 0 h 45719"/>
              <a:gd name="csX9" fmla="*/ 4829793 w 13367658"/>
              <a:gd name="csY9" fmla="*/ 0 h 45719"/>
              <a:gd name="csX10" fmla="*/ 5544672 w 13367658"/>
              <a:gd name="csY10" fmla="*/ 0 h 45719"/>
              <a:gd name="csX11" fmla="*/ 6393228 w 13367658"/>
              <a:gd name="csY11" fmla="*/ 0 h 45719"/>
              <a:gd name="csX12" fmla="*/ 7241783 w 13367658"/>
              <a:gd name="csY12" fmla="*/ 0 h 45719"/>
              <a:gd name="csX13" fmla="*/ 7689309 w 13367658"/>
              <a:gd name="csY13" fmla="*/ 0 h 45719"/>
              <a:gd name="csX14" fmla="*/ 8136835 w 13367658"/>
              <a:gd name="csY14" fmla="*/ 0 h 45719"/>
              <a:gd name="csX15" fmla="*/ 8985391 w 13367658"/>
              <a:gd name="csY15" fmla="*/ 0 h 45719"/>
              <a:gd name="csX16" fmla="*/ 9833947 w 13367658"/>
              <a:gd name="csY16" fmla="*/ 0 h 45719"/>
              <a:gd name="csX17" fmla="*/ 10147796 w 13367658"/>
              <a:gd name="csY17" fmla="*/ 0 h 45719"/>
              <a:gd name="csX18" fmla="*/ 10728999 w 13367658"/>
              <a:gd name="csY18" fmla="*/ 0 h 45719"/>
              <a:gd name="csX19" fmla="*/ 11042848 w 13367658"/>
              <a:gd name="csY19" fmla="*/ 0 h 45719"/>
              <a:gd name="csX20" fmla="*/ 11223021 w 13367658"/>
              <a:gd name="csY20" fmla="*/ 0 h 45719"/>
              <a:gd name="csX21" fmla="*/ 11403193 w 13367658"/>
              <a:gd name="csY21" fmla="*/ 0 h 45719"/>
              <a:gd name="csX22" fmla="*/ 11984396 w 13367658"/>
              <a:gd name="csY22" fmla="*/ 0 h 45719"/>
              <a:gd name="csX23" fmla="*/ 12699275 w 13367658"/>
              <a:gd name="csY23" fmla="*/ 0 h 45719"/>
              <a:gd name="csX24" fmla="*/ 13367658 w 13367658"/>
              <a:gd name="csY24" fmla="*/ 0 h 45719"/>
              <a:gd name="csX25" fmla="*/ 13367658 w 13367658"/>
              <a:gd name="csY25" fmla="*/ 45719 h 45719"/>
              <a:gd name="csX26" fmla="*/ 12786455 w 13367658"/>
              <a:gd name="csY26" fmla="*/ 45719 h 45719"/>
              <a:gd name="csX27" fmla="*/ 12472606 w 13367658"/>
              <a:gd name="csY27" fmla="*/ 45719 h 45719"/>
              <a:gd name="csX28" fmla="*/ 11891404 w 13367658"/>
              <a:gd name="csY28" fmla="*/ 45719 h 45719"/>
              <a:gd name="csX29" fmla="*/ 11310201 w 13367658"/>
              <a:gd name="csY29" fmla="*/ 45719 h 45719"/>
              <a:gd name="csX30" fmla="*/ 10728999 w 13367658"/>
              <a:gd name="csY30" fmla="*/ 45719 h 45719"/>
              <a:gd name="csX31" fmla="*/ 10548826 w 13367658"/>
              <a:gd name="csY31" fmla="*/ 45719 h 45719"/>
              <a:gd name="csX32" fmla="*/ 10234976 w 13367658"/>
              <a:gd name="csY32" fmla="*/ 45719 h 45719"/>
              <a:gd name="csX33" fmla="*/ 9386421 w 13367658"/>
              <a:gd name="csY33" fmla="*/ 45719 h 45719"/>
              <a:gd name="csX34" fmla="*/ 9072571 w 13367658"/>
              <a:gd name="csY34" fmla="*/ 45719 h 45719"/>
              <a:gd name="csX35" fmla="*/ 8224016 w 13367658"/>
              <a:gd name="csY35" fmla="*/ 45719 h 45719"/>
              <a:gd name="csX36" fmla="*/ 8043843 w 13367658"/>
              <a:gd name="csY36" fmla="*/ 45719 h 45719"/>
              <a:gd name="csX37" fmla="*/ 7863670 w 13367658"/>
              <a:gd name="csY37" fmla="*/ 45719 h 45719"/>
              <a:gd name="csX38" fmla="*/ 7549821 w 13367658"/>
              <a:gd name="csY38" fmla="*/ 45719 h 45719"/>
              <a:gd name="csX39" fmla="*/ 6834942 w 13367658"/>
              <a:gd name="csY39" fmla="*/ 45719 h 45719"/>
              <a:gd name="csX40" fmla="*/ 5986386 w 13367658"/>
              <a:gd name="csY40" fmla="*/ 45719 h 45719"/>
              <a:gd name="csX41" fmla="*/ 5672537 w 13367658"/>
              <a:gd name="csY41" fmla="*/ 45719 h 45719"/>
              <a:gd name="csX42" fmla="*/ 5091334 w 13367658"/>
              <a:gd name="csY42" fmla="*/ 45719 h 45719"/>
              <a:gd name="csX43" fmla="*/ 4643808 w 13367658"/>
              <a:gd name="csY43" fmla="*/ 45719 h 45719"/>
              <a:gd name="csX44" fmla="*/ 3928929 w 13367658"/>
              <a:gd name="csY44" fmla="*/ 45719 h 45719"/>
              <a:gd name="csX45" fmla="*/ 3080373 w 13367658"/>
              <a:gd name="csY45" fmla="*/ 45719 h 45719"/>
              <a:gd name="csX46" fmla="*/ 2499171 w 13367658"/>
              <a:gd name="csY46" fmla="*/ 45719 h 45719"/>
              <a:gd name="csX47" fmla="*/ 2051645 w 13367658"/>
              <a:gd name="csY47" fmla="*/ 45719 h 45719"/>
              <a:gd name="csX48" fmla="*/ 1604119 w 13367658"/>
              <a:gd name="csY48" fmla="*/ 45719 h 45719"/>
              <a:gd name="csX49" fmla="*/ 889240 w 13367658"/>
              <a:gd name="csY49" fmla="*/ 45719 h 45719"/>
              <a:gd name="csX50" fmla="*/ 709067 w 13367658"/>
              <a:gd name="csY50" fmla="*/ 45719 h 45719"/>
              <a:gd name="csX51" fmla="*/ 528894 w 13367658"/>
              <a:gd name="csY51" fmla="*/ 45719 h 45719"/>
              <a:gd name="csX52" fmla="*/ 0 w 13367658"/>
              <a:gd name="csY52" fmla="*/ 45719 h 45719"/>
              <a:gd name="csX53" fmla="*/ 0 w 13367658"/>
              <a:gd name="csY53" fmla="*/ 0 h 457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13367658" h="45719" extrusionOk="0">
                <a:moveTo>
                  <a:pt x="0" y="0"/>
                </a:moveTo>
                <a:cubicBezTo>
                  <a:pt x="137797" y="-14139"/>
                  <a:pt x="229424" y="1727"/>
                  <a:pt x="313849" y="0"/>
                </a:cubicBezTo>
                <a:cubicBezTo>
                  <a:pt x="398274" y="-1727"/>
                  <a:pt x="690995" y="66181"/>
                  <a:pt x="895052" y="0"/>
                </a:cubicBezTo>
                <a:cubicBezTo>
                  <a:pt x="1099109" y="-66181"/>
                  <a:pt x="1406062" y="27559"/>
                  <a:pt x="1609931" y="0"/>
                </a:cubicBezTo>
                <a:cubicBezTo>
                  <a:pt x="1813800" y="-27559"/>
                  <a:pt x="1913406" y="47359"/>
                  <a:pt x="2057457" y="0"/>
                </a:cubicBezTo>
                <a:cubicBezTo>
                  <a:pt x="2201508" y="-47359"/>
                  <a:pt x="2608455" y="40091"/>
                  <a:pt x="2906013" y="0"/>
                </a:cubicBezTo>
                <a:cubicBezTo>
                  <a:pt x="3203571" y="-40091"/>
                  <a:pt x="3358037" y="55692"/>
                  <a:pt x="3487215" y="0"/>
                </a:cubicBezTo>
                <a:cubicBezTo>
                  <a:pt x="3616393" y="-55692"/>
                  <a:pt x="3702308" y="5799"/>
                  <a:pt x="3801064" y="0"/>
                </a:cubicBezTo>
                <a:cubicBezTo>
                  <a:pt x="3899820" y="-5799"/>
                  <a:pt x="4058974" y="30905"/>
                  <a:pt x="4248590" y="0"/>
                </a:cubicBezTo>
                <a:cubicBezTo>
                  <a:pt x="4438206" y="-30905"/>
                  <a:pt x="4546277" y="26219"/>
                  <a:pt x="4829793" y="0"/>
                </a:cubicBezTo>
                <a:cubicBezTo>
                  <a:pt x="5113309" y="-26219"/>
                  <a:pt x="5369851" y="13570"/>
                  <a:pt x="5544672" y="0"/>
                </a:cubicBezTo>
                <a:cubicBezTo>
                  <a:pt x="5719493" y="-13570"/>
                  <a:pt x="6196104" y="89223"/>
                  <a:pt x="6393228" y="0"/>
                </a:cubicBezTo>
                <a:cubicBezTo>
                  <a:pt x="6590352" y="-89223"/>
                  <a:pt x="6947470" y="48146"/>
                  <a:pt x="7241783" y="0"/>
                </a:cubicBezTo>
                <a:cubicBezTo>
                  <a:pt x="7536096" y="-48146"/>
                  <a:pt x="7474721" y="50086"/>
                  <a:pt x="7689309" y="0"/>
                </a:cubicBezTo>
                <a:cubicBezTo>
                  <a:pt x="7903897" y="-50086"/>
                  <a:pt x="7933502" y="37867"/>
                  <a:pt x="8136835" y="0"/>
                </a:cubicBezTo>
                <a:cubicBezTo>
                  <a:pt x="8340168" y="-37867"/>
                  <a:pt x="8788361" y="63762"/>
                  <a:pt x="8985391" y="0"/>
                </a:cubicBezTo>
                <a:cubicBezTo>
                  <a:pt x="9182421" y="-63762"/>
                  <a:pt x="9630327" y="57528"/>
                  <a:pt x="9833947" y="0"/>
                </a:cubicBezTo>
                <a:cubicBezTo>
                  <a:pt x="10037567" y="-57528"/>
                  <a:pt x="9994367" y="21453"/>
                  <a:pt x="10147796" y="0"/>
                </a:cubicBezTo>
                <a:cubicBezTo>
                  <a:pt x="10301225" y="-21453"/>
                  <a:pt x="10486925" y="43385"/>
                  <a:pt x="10728999" y="0"/>
                </a:cubicBezTo>
                <a:cubicBezTo>
                  <a:pt x="10971073" y="-43385"/>
                  <a:pt x="10891947" y="12614"/>
                  <a:pt x="11042848" y="0"/>
                </a:cubicBezTo>
                <a:cubicBezTo>
                  <a:pt x="11193749" y="-12614"/>
                  <a:pt x="11158854" y="19444"/>
                  <a:pt x="11223021" y="0"/>
                </a:cubicBezTo>
                <a:cubicBezTo>
                  <a:pt x="11287188" y="-19444"/>
                  <a:pt x="11329055" y="18611"/>
                  <a:pt x="11403193" y="0"/>
                </a:cubicBezTo>
                <a:cubicBezTo>
                  <a:pt x="11477331" y="-18611"/>
                  <a:pt x="11773492" y="7633"/>
                  <a:pt x="11984396" y="0"/>
                </a:cubicBezTo>
                <a:cubicBezTo>
                  <a:pt x="12195300" y="-7633"/>
                  <a:pt x="12449190" y="61007"/>
                  <a:pt x="12699275" y="0"/>
                </a:cubicBezTo>
                <a:cubicBezTo>
                  <a:pt x="12949360" y="-61007"/>
                  <a:pt x="13127911" y="11481"/>
                  <a:pt x="13367658" y="0"/>
                </a:cubicBezTo>
                <a:cubicBezTo>
                  <a:pt x="13369152" y="14051"/>
                  <a:pt x="13366836" y="36334"/>
                  <a:pt x="13367658" y="45719"/>
                </a:cubicBezTo>
                <a:cubicBezTo>
                  <a:pt x="13137544" y="49877"/>
                  <a:pt x="13034305" y="-23293"/>
                  <a:pt x="12786455" y="45719"/>
                </a:cubicBezTo>
                <a:cubicBezTo>
                  <a:pt x="12538605" y="114731"/>
                  <a:pt x="12603397" y="16839"/>
                  <a:pt x="12472606" y="45719"/>
                </a:cubicBezTo>
                <a:cubicBezTo>
                  <a:pt x="12341815" y="74599"/>
                  <a:pt x="12027159" y="4779"/>
                  <a:pt x="11891404" y="45719"/>
                </a:cubicBezTo>
                <a:cubicBezTo>
                  <a:pt x="11755649" y="86659"/>
                  <a:pt x="11589774" y="37489"/>
                  <a:pt x="11310201" y="45719"/>
                </a:cubicBezTo>
                <a:cubicBezTo>
                  <a:pt x="11030628" y="53949"/>
                  <a:pt x="10934843" y="-22053"/>
                  <a:pt x="10728999" y="45719"/>
                </a:cubicBezTo>
                <a:cubicBezTo>
                  <a:pt x="10523155" y="113491"/>
                  <a:pt x="10623617" y="43421"/>
                  <a:pt x="10548826" y="45719"/>
                </a:cubicBezTo>
                <a:cubicBezTo>
                  <a:pt x="10474035" y="48017"/>
                  <a:pt x="10311034" y="20153"/>
                  <a:pt x="10234976" y="45719"/>
                </a:cubicBezTo>
                <a:cubicBezTo>
                  <a:pt x="10158918" y="71285"/>
                  <a:pt x="9593441" y="30917"/>
                  <a:pt x="9386421" y="45719"/>
                </a:cubicBezTo>
                <a:cubicBezTo>
                  <a:pt x="9179402" y="60521"/>
                  <a:pt x="9169907" y="37637"/>
                  <a:pt x="9072571" y="45719"/>
                </a:cubicBezTo>
                <a:cubicBezTo>
                  <a:pt x="8975235" y="53801"/>
                  <a:pt x="8591074" y="26429"/>
                  <a:pt x="8224016" y="45719"/>
                </a:cubicBezTo>
                <a:cubicBezTo>
                  <a:pt x="7856958" y="65009"/>
                  <a:pt x="8130797" y="45602"/>
                  <a:pt x="8043843" y="45719"/>
                </a:cubicBezTo>
                <a:cubicBezTo>
                  <a:pt x="7956889" y="45836"/>
                  <a:pt x="7951543" y="28853"/>
                  <a:pt x="7863670" y="45719"/>
                </a:cubicBezTo>
                <a:cubicBezTo>
                  <a:pt x="7775797" y="62585"/>
                  <a:pt x="7636390" y="18813"/>
                  <a:pt x="7549821" y="45719"/>
                </a:cubicBezTo>
                <a:cubicBezTo>
                  <a:pt x="7463252" y="72625"/>
                  <a:pt x="7075389" y="-29494"/>
                  <a:pt x="6834942" y="45719"/>
                </a:cubicBezTo>
                <a:cubicBezTo>
                  <a:pt x="6594495" y="120932"/>
                  <a:pt x="6213416" y="-26815"/>
                  <a:pt x="5986386" y="45719"/>
                </a:cubicBezTo>
                <a:cubicBezTo>
                  <a:pt x="5759356" y="118253"/>
                  <a:pt x="5768155" y="13368"/>
                  <a:pt x="5672537" y="45719"/>
                </a:cubicBezTo>
                <a:cubicBezTo>
                  <a:pt x="5576919" y="78070"/>
                  <a:pt x="5374389" y="-23660"/>
                  <a:pt x="5091334" y="45719"/>
                </a:cubicBezTo>
                <a:cubicBezTo>
                  <a:pt x="4808279" y="115098"/>
                  <a:pt x="4827452" y="21222"/>
                  <a:pt x="4643808" y="45719"/>
                </a:cubicBezTo>
                <a:cubicBezTo>
                  <a:pt x="4460164" y="70216"/>
                  <a:pt x="4093313" y="-15059"/>
                  <a:pt x="3928929" y="45719"/>
                </a:cubicBezTo>
                <a:cubicBezTo>
                  <a:pt x="3764545" y="106497"/>
                  <a:pt x="3382483" y="-49405"/>
                  <a:pt x="3080373" y="45719"/>
                </a:cubicBezTo>
                <a:cubicBezTo>
                  <a:pt x="2778263" y="140843"/>
                  <a:pt x="2771441" y="31037"/>
                  <a:pt x="2499171" y="45719"/>
                </a:cubicBezTo>
                <a:cubicBezTo>
                  <a:pt x="2226901" y="60401"/>
                  <a:pt x="2230735" y="-389"/>
                  <a:pt x="2051645" y="45719"/>
                </a:cubicBezTo>
                <a:cubicBezTo>
                  <a:pt x="1872555" y="91827"/>
                  <a:pt x="1798113" y="18695"/>
                  <a:pt x="1604119" y="45719"/>
                </a:cubicBezTo>
                <a:cubicBezTo>
                  <a:pt x="1410125" y="72743"/>
                  <a:pt x="1185915" y="4396"/>
                  <a:pt x="889240" y="45719"/>
                </a:cubicBezTo>
                <a:cubicBezTo>
                  <a:pt x="592565" y="87042"/>
                  <a:pt x="759667" y="44943"/>
                  <a:pt x="709067" y="45719"/>
                </a:cubicBezTo>
                <a:cubicBezTo>
                  <a:pt x="658467" y="46495"/>
                  <a:pt x="597512" y="31528"/>
                  <a:pt x="528894" y="45719"/>
                </a:cubicBezTo>
                <a:cubicBezTo>
                  <a:pt x="460276" y="59910"/>
                  <a:pt x="180784" y="-2004"/>
                  <a:pt x="0" y="45719"/>
                </a:cubicBezTo>
                <a:cubicBezTo>
                  <a:pt x="-564" y="25919"/>
                  <a:pt x="1645" y="9300"/>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descr="Ein Bild, das Gras, Himmel, draußen, Feld enthält.&#10;&#10;Automatisch generierte Beschreibung">
            <a:extLst>
              <a:ext uri="{FF2B5EF4-FFF2-40B4-BE49-F238E27FC236}">
                <a16:creationId xmlns:a16="http://schemas.microsoft.com/office/drawing/2014/main" id="{BA1104C1-28DA-5E04-1140-25B69B36252C}"/>
              </a:ext>
            </a:extLst>
          </p:cNvPr>
          <p:cNvPicPr>
            <a:picLocks noChangeAspect="1"/>
          </p:cNvPicPr>
          <p:nvPr/>
        </p:nvPicPr>
        <p:blipFill rotWithShape="1">
          <a:blip r:embed="rId2">
            <a:extLst>
              <a:ext uri="{28A0092B-C50C-407E-A947-70E740481C1C}">
                <a14:useLocalDpi xmlns:a14="http://schemas.microsoft.com/office/drawing/2010/main" val="0"/>
              </a:ext>
            </a:extLst>
          </a:blip>
          <a:srcRect t="8524" b="8864"/>
          <a:stretch/>
        </p:blipFill>
        <p:spPr>
          <a:xfrm>
            <a:off x="0" y="1912947"/>
            <a:ext cx="12192000" cy="2518003"/>
          </a:xfrm>
          <a:prstGeom prst="rect">
            <a:avLst/>
          </a:prstGeom>
        </p:spPr>
      </p:pic>
      <p:sp>
        <p:nvSpPr>
          <p:cNvPr id="20" name="Textfeld 19">
            <a:extLst>
              <a:ext uri="{FF2B5EF4-FFF2-40B4-BE49-F238E27FC236}">
                <a16:creationId xmlns:a16="http://schemas.microsoft.com/office/drawing/2014/main" id="{E882E9D2-FE72-D056-7B83-24A7FD40E62D}"/>
              </a:ext>
            </a:extLst>
          </p:cNvPr>
          <p:cNvSpPr txBox="1"/>
          <p:nvPr/>
        </p:nvSpPr>
        <p:spPr>
          <a:xfrm>
            <a:off x="4566764" y="6492251"/>
            <a:ext cx="305846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ADC217"/>
                </a:solidFill>
                <a:effectLst/>
                <a:uLnTx/>
                <a:uFillTx/>
                <a:latin typeface="Calibri Light" panose="020F0302020204030204"/>
                <a:ea typeface="+mn-ea"/>
                <a:cs typeface="+mn-cs"/>
              </a:rPr>
              <a:t>www.aktivregion-holsteinerauenland.de</a:t>
            </a:r>
          </a:p>
        </p:txBody>
      </p:sp>
      <p:pic>
        <p:nvPicPr>
          <p:cNvPr id="3" name="Grafik 2">
            <a:extLst>
              <a:ext uri="{FF2B5EF4-FFF2-40B4-BE49-F238E27FC236}">
                <a16:creationId xmlns:a16="http://schemas.microsoft.com/office/drawing/2014/main" id="{541A0CE9-D2F6-682D-5191-E9D6ABCC8C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730"/>
          <a:stretch/>
        </p:blipFill>
        <p:spPr>
          <a:xfrm>
            <a:off x="4906328" y="4546062"/>
            <a:ext cx="2379344" cy="1672068"/>
          </a:xfrm>
          <a:prstGeom prst="rect">
            <a:avLst/>
          </a:prstGeom>
        </p:spPr>
      </p:pic>
    </p:spTree>
    <p:extLst>
      <p:ext uri="{BB962C8B-B14F-4D97-AF65-F5344CB8AC3E}">
        <p14:creationId xmlns:p14="http://schemas.microsoft.com/office/powerpoint/2010/main" val="2338450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00BF3-A221-B90B-AF0E-EEF84899E7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462C86-853A-7AF3-5CEA-42787B88D0A7}"/>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4" name="Rechteck 3">
            <a:extLst>
              <a:ext uri="{FF2B5EF4-FFF2-40B4-BE49-F238E27FC236}">
                <a16:creationId xmlns:a16="http://schemas.microsoft.com/office/drawing/2014/main" id="{47B76D32-A84B-1542-0F57-DD1DF0EEA11C}"/>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0E55F5F3-DBDD-16E3-3A56-7FF43744429B}"/>
              </a:ext>
            </a:extLst>
          </p:cNvPr>
          <p:cNvSpPr/>
          <p:nvPr/>
        </p:nvSpPr>
        <p:spPr>
          <a:xfrm>
            <a:off x="9367601" y="1567840"/>
            <a:ext cx="2667631" cy="861134"/>
          </a:xfrm>
          <a:custGeom>
            <a:avLst/>
            <a:gdLst>
              <a:gd name="csX0" fmla="*/ 0 w 2667631"/>
              <a:gd name="csY0" fmla="*/ 430567 h 861134"/>
              <a:gd name="csX1" fmla="*/ 1333816 w 2667631"/>
              <a:gd name="csY1" fmla="*/ 0 h 861134"/>
              <a:gd name="csX2" fmla="*/ 2667632 w 2667631"/>
              <a:gd name="csY2" fmla="*/ 430567 h 861134"/>
              <a:gd name="csX3" fmla="*/ 1333816 w 2667631"/>
              <a:gd name="csY3" fmla="*/ 861134 h 861134"/>
              <a:gd name="csX4" fmla="*/ 0 w 2667631"/>
              <a:gd name="csY4" fmla="*/ 430567 h 861134"/>
            </a:gdLst>
            <a:ahLst/>
            <a:cxnLst>
              <a:cxn ang="0">
                <a:pos x="csX0" y="csY0"/>
              </a:cxn>
              <a:cxn ang="0">
                <a:pos x="csX1" y="csY1"/>
              </a:cxn>
              <a:cxn ang="0">
                <a:pos x="csX2" y="csY2"/>
              </a:cxn>
              <a:cxn ang="0">
                <a:pos x="csX3" y="csY3"/>
              </a:cxn>
              <a:cxn ang="0">
                <a:pos x="csX4" y="csY4"/>
              </a:cxn>
            </a:cxnLst>
            <a:rect l="l" t="t" r="r" b="b"/>
            <a:pathLst>
              <a:path w="2667631" h="861134" fill="none" extrusionOk="0">
                <a:moveTo>
                  <a:pt x="0" y="430567"/>
                </a:moveTo>
                <a:cubicBezTo>
                  <a:pt x="-103450" y="86359"/>
                  <a:pt x="556474" y="-78672"/>
                  <a:pt x="1333816" y="0"/>
                </a:cubicBezTo>
                <a:cubicBezTo>
                  <a:pt x="2086285" y="1876"/>
                  <a:pt x="2626685" y="182559"/>
                  <a:pt x="2667632" y="430567"/>
                </a:cubicBezTo>
                <a:cubicBezTo>
                  <a:pt x="2537374" y="633546"/>
                  <a:pt x="2014803" y="894954"/>
                  <a:pt x="1333816" y="861134"/>
                </a:cubicBezTo>
                <a:cubicBezTo>
                  <a:pt x="574385" y="857879"/>
                  <a:pt x="-1331" y="610837"/>
                  <a:pt x="0" y="430567"/>
                </a:cubicBezTo>
                <a:close/>
              </a:path>
              <a:path w="2667631" h="861134" stroke="0" extrusionOk="0">
                <a:moveTo>
                  <a:pt x="0" y="430567"/>
                </a:moveTo>
                <a:cubicBezTo>
                  <a:pt x="-67934" y="181310"/>
                  <a:pt x="473239" y="90360"/>
                  <a:pt x="1333816" y="0"/>
                </a:cubicBezTo>
                <a:cubicBezTo>
                  <a:pt x="2090189" y="-11358"/>
                  <a:pt x="2655610" y="182409"/>
                  <a:pt x="2667632" y="430567"/>
                </a:cubicBezTo>
                <a:cubicBezTo>
                  <a:pt x="2732188" y="683473"/>
                  <a:pt x="2144190" y="802325"/>
                  <a:pt x="1333816" y="861134"/>
                </a:cubicBezTo>
                <a:cubicBezTo>
                  <a:pt x="601260"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MFR</a:t>
            </a:r>
          </a:p>
        </p:txBody>
      </p:sp>
      <p:sp>
        <p:nvSpPr>
          <p:cNvPr id="16" name="Ellipse 15">
            <a:extLst>
              <a:ext uri="{FF2B5EF4-FFF2-40B4-BE49-F238E27FC236}">
                <a16:creationId xmlns:a16="http://schemas.microsoft.com/office/drawing/2014/main" id="{731B8C38-6114-7094-662C-1F4BCACB3342}"/>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B9F11EAB-FEDC-6EA8-87CD-A4610E456A62}"/>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oliennummernplatzhalter 18">
            <a:extLst>
              <a:ext uri="{FF2B5EF4-FFF2-40B4-BE49-F238E27FC236}">
                <a16:creationId xmlns:a16="http://schemas.microsoft.com/office/drawing/2014/main" id="{87D9E7E0-E7BD-58E8-E886-3DE26CD5F13A}"/>
              </a:ext>
            </a:extLst>
          </p:cNvPr>
          <p:cNvSpPr>
            <a:spLocks noGrp="1"/>
          </p:cNvSpPr>
          <p:nvPr>
            <p:ph type="sldNum" sz="quarter" idx="12"/>
          </p:nvPr>
        </p:nvSpPr>
        <p:spPr/>
        <p:txBody>
          <a:bodyPr/>
          <a:lstStyle/>
          <a:p>
            <a:fld id="{FF26D450-241C-49D8-A09E-EB203266E317}" type="slidenum">
              <a:rPr lang="de-DE" smtClean="0"/>
              <a:t>10</a:t>
            </a:fld>
            <a:endParaRPr lang="de-DE"/>
          </a:p>
        </p:txBody>
      </p:sp>
      <p:sp>
        <p:nvSpPr>
          <p:cNvPr id="21" name="Inhaltsplatzhalter 2">
            <a:extLst>
              <a:ext uri="{FF2B5EF4-FFF2-40B4-BE49-F238E27FC236}">
                <a16:creationId xmlns:a16="http://schemas.microsoft.com/office/drawing/2014/main" id="{6CA51B55-5540-A859-477D-2759F50FEC21}"/>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22" name="Fußzeilenplatzhalter 17">
            <a:extLst>
              <a:ext uri="{FF2B5EF4-FFF2-40B4-BE49-F238E27FC236}">
                <a16:creationId xmlns:a16="http://schemas.microsoft.com/office/drawing/2014/main" id="{6A223507-BAFB-8D06-A8F9-6F8682FEE014}"/>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8" name="Inhaltsplatzhalter 2">
            <a:extLst>
              <a:ext uri="{FF2B5EF4-FFF2-40B4-BE49-F238E27FC236}">
                <a16:creationId xmlns:a16="http://schemas.microsoft.com/office/drawing/2014/main" id="{2D6AF920-ABE9-61CE-D7E9-7FA250DE7869}"/>
              </a:ext>
            </a:extLst>
          </p:cNvPr>
          <p:cNvSpPr txBox="1">
            <a:spLocks/>
          </p:cNvSpPr>
          <p:nvPr/>
        </p:nvSpPr>
        <p:spPr>
          <a:xfrm>
            <a:off x="496388" y="1456800"/>
            <a:ext cx="9200011"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pPr>
            <a:r>
              <a:rPr lang="de-DE" sz="1600" b="1" dirty="0">
                <a:solidFill>
                  <a:srgbClr val="ADC217"/>
                </a:solidFill>
                <a:latin typeface="+mj-lt"/>
                <a:sym typeface="Wingdings" panose="05000000000000000000" pitchFamily="2" charset="2"/>
              </a:rPr>
              <a:t>Sachstand zum mehrjährigen Finanzrahmen | Ebene SH und BRD</a:t>
            </a:r>
          </a:p>
          <a:p>
            <a:pPr marL="285750" indent="-285750">
              <a:lnSpc>
                <a:spcPct val="100000"/>
              </a:lnSpc>
              <a:buFont typeface="Arial" panose="020B0604020202020204" pitchFamily="34" charset="0"/>
              <a:buChar char="∙"/>
            </a:pPr>
            <a:r>
              <a:rPr lang="de-DE" sz="1600" dirty="0">
                <a:latin typeface="+mj-lt"/>
              </a:rPr>
              <a:t>LEADER/</a:t>
            </a:r>
            <a:r>
              <a:rPr lang="de-DE" sz="1600" dirty="0" err="1">
                <a:latin typeface="+mj-lt"/>
              </a:rPr>
              <a:t>ldl</a:t>
            </a:r>
            <a:r>
              <a:rPr lang="de-DE" sz="1600" dirty="0">
                <a:latin typeface="+mj-lt"/>
              </a:rPr>
              <a:t>. Entwicklung aus dem </a:t>
            </a:r>
            <a:r>
              <a:rPr lang="de-DE" sz="1600" b="1" dirty="0">
                <a:latin typeface="+mj-lt"/>
              </a:rPr>
              <a:t>Topf der nicht festgelegten Mittel </a:t>
            </a:r>
            <a:r>
              <a:rPr lang="de-DE" sz="1600" dirty="0">
                <a:latin typeface="+mj-lt"/>
              </a:rPr>
              <a:t>(non-</a:t>
            </a:r>
            <a:r>
              <a:rPr lang="de-DE" sz="1600" dirty="0" err="1">
                <a:latin typeface="+mj-lt"/>
              </a:rPr>
              <a:t>ringfencing</a:t>
            </a:r>
            <a:r>
              <a:rPr lang="de-DE" sz="1600" dirty="0">
                <a:latin typeface="+mj-lt"/>
              </a:rPr>
              <a:t> </a:t>
            </a:r>
            <a:r>
              <a:rPr lang="de-DE" sz="1600" dirty="0" err="1">
                <a:latin typeface="+mj-lt"/>
              </a:rPr>
              <a:t>budget</a:t>
            </a:r>
            <a:r>
              <a:rPr lang="de-DE" sz="1600" dirty="0">
                <a:latin typeface="+mj-lt"/>
              </a:rPr>
              <a:t>)</a:t>
            </a:r>
          </a:p>
          <a:p>
            <a:pPr marL="285750" indent="-285750">
              <a:lnSpc>
                <a:spcPct val="100000"/>
              </a:lnSpc>
              <a:buFont typeface="Arial" panose="020B0604020202020204" pitchFamily="34" charset="0"/>
              <a:buChar char="∙"/>
            </a:pPr>
            <a:r>
              <a:rPr lang="de-DE" sz="1600" b="1" dirty="0">
                <a:latin typeface="+mj-lt"/>
              </a:rPr>
              <a:t>Angebot der EU-KOM: Rural Target (10 % der freien Mittel) = Budgetanteil für den ländlichen Raum (Definition nicht eindeutig)</a:t>
            </a:r>
          </a:p>
          <a:p>
            <a:pPr marL="285750" indent="-285750">
              <a:lnSpc>
                <a:spcPct val="100000"/>
              </a:lnSpc>
              <a:buFont typeface="Arial" panose="020B0604020202020204" pitchFamily="34" charset="0"/>
              <a:buChar char="∙"/>
            </a:pPr>
            <a:r>
              <a:rPr lang="de-DE" sz="1600" dirty="0">
                <a:latin typeface="+mj-lt"/>
              </a:rPr>
              <a:t>Entscheidungsverlagerung für Budgetverteilung auf die nationale Ebene</a:t>
            </a:r>
          </a:p>
          <a:p>
            <a:pPr marL="285750" indent="-285750">
              <a:lnSpc>
                <a:spcPct val="100000"/>
              </a:lnSpc>
              <a:buFont typeface="Arial" panose="020B0604020202020204" pitchFamily="34" charset="0"/>
              <a:buChar char="∙"/>
            </a:pPr>
            <a:r>
              <a:rPr lang="de-DE" sz="1600" b="1" dirty="0">
                <a:latin typeface="+mj-lt"/>
              </a:rPr>
              <a:t>Klärung der Federführung auf Bundes- und Landesebene zur Erstellung des Nationalen Rahmenplanes (NRPP)</a:t>
            </a:r>
          </a:p>
          <a:p>
            <a:pPr marL="742950" lvl="1" indent="-285750">
              <a:lnSpc>
                <a:spcPct val="100000"/>
              </a:lnSpc>
              <a:buFont typeface="Arial" panose="020B0604020202020204" pitchFamily="34" charset="0"/>
              <a:buChar char="∙"/>
            </a:pPr>
            <a:r>
              <a:rPr lang="de-DE" sz="1600" b="1" dirty="0">
                <a:latin typeface="+mj-lt"/>
              </a:rPr>
              <a:t>Federführung Bundesebene: Wirtschaftsministerium</a:t>
            </a:r>
          </a:p>
          <a:p>
            <a:pPr marL="742950" lvl="1" indent="-285750">
              <a:lnSpc>
                <a:spcPct val="100000"/>
              </a:lnSpc>
              <a:buFont typeface="Arial" panose="020B0604020202020204" pitchFamily="34" charset="0"/>
              <a:buChar char="∙"/>
            </a:pPr>
            <a:r>
              <a:rPr lang="de-DE" sz="1600" b="1" dirty="0">
                <a:latin typeface="+mj-lt"/>
              </a:rPr>
              <a:t>Federführung SH: Landwirtschaftsministerium</a:t>
            </a:r>
            <a:endParaRPr lang="de-DE" sz="2000" dirty="0">
              <a:latin typeface="+mj-lt"/>
            </a:endParaRPr>
          </a:p>
          <a:p>
            <a:pPr marL="285750" indent="-285750">
              <a:lnSpc>
                <a:spcPct val="100000"/>
              </a:lnSpc>
              <a:buFont typeface="Arial" panose="020B0604020202020204" pitchFamily="34" charset="0"/>
              <a:buChar char="∙"/>
            </a:pPr>
            <a:r>
              <a:rPr lang="de-DE" sz="1600" dirty="0">
                <a:latin typeface="+mj-lt"/>
              </a:rPr>
              <a:t>Erarbeitung eines gemeinsamen </a:t>
            </a:r>
            <a:r>
              <a:rPr lang="de-DE" sz="1600" b="1" dirty="0">
                <a:latin typeface="+mj-lt"/>
              </a:rPr>
              <a:t>Positionspapiers zur Stärkung der ländlichen Räume auf Landesebene Schleswig-Holstein</a:t>
            </a:r>
          </a:p>
          <a:p>
            <a:pPr marL="742950" lvl="1" indent="-285750">
              <a:lnSpc>
                <a:spcPct val="100000"/>
              </a:lnSpc>
              <a:buFont typeface="Arial" panose="020B0604020202020204" pitchFamily="34" charset="0"/>
              <a:buChar char="∙"/>
            </a:pPr>
            <a:r>
              <a:rPr lang="de-DE" sz="1600" dirty="0">
                <a:latin typeface="+mj-lt"/>
              </a:rPr>
              <a:t>Erstellung erfolgt gemeinsam mit dem Gemeindetag und den AktivRegionen unter der Federführung der </a:t>
            </a:r>
            <a:r>
              <a:rPr lang="de-DE" sz="1600" i="1" dirty="0">
                <a:latin typeface="+mj-lt"/>
              </a:rPr>
              <a:t>Akademie für ländliche Räume</a:t>
            </a:r>
          </a:p>
          <a:p>
            <a:pPr marL="0" indent="0" fontAlgn="auto">
              <a:lnSpc>
                <a:spcPct val="150000"/>
              </a:lnSpc>
              <a:spcBef>
                <a:spcPts val="0"/>
              </a:spcBef>
              <a:spcAft>
                <a:spcPts val="0"/>
              </a:spcAft>
              <a:buNone/>
            </a:pPr>
            <a:endParaRPr lang="de-DE" sz="1600" b="1" dirty="0">
              <a:solidFill>
                <a:prstClr val="black"/>
              </a:solidFill>
              <a:latin typeface="+mj-lt"/>
              <a:sym typeface="Wingdings" panose="05000000000000000000" pitchFamily="2" charset="2"/>
            </a:endParaRPr>
          </a:p>
        </p:txBody>
      </p:sp>
      <p:sp>
        <p:nvSpPr>
          <p:cNvPr id="3" name="Inhaltsplatzhalter 2">
            <a:extLst>
              <a:ext uri="{FF2B5EF4-FFF2-40B4-BE49-F238E27FC236}">
                <a16:creationId xmlns:a16="http://schemas.microsoft.com/office/drawing/2014/main" id="{6FEA4C5C-012C-CE40-5D86-D68B407597A6}"/>
              </a:ext>
            </a:extLst>
          </p:cNvPr>
          <p:cNvSpPr>
            <a:spLocks noGrp="1"/>
          </p:cNvSpPr>
          <p:nvPr>
            <p:ph idx="1"/>
          </p:nvPr>
        </p:nvSpPr>
        <p:spPr>
          <a:xfrm>
            <a:off x="9413438" y="2744339"/>
            <a:ext cx="2438646" cy="3748535"/>
          </a:xfrm>
        </p:spPr>
        <p:txBody>
          <a:bodyPr>
            <a:normAutofit/>
          </a:bodyPr>
          <a:lstStyle/>
          <a:p>
            <a:pPr>
              <a:spcBef>
                <a:spcPts val="0"/>
              </a:spcBef>
              <a:buFont typeface="Calibri" panose="020F0502020204030204" pitchFamily="34" charset="0"/>
              <a:buChar char="∙"/>
              <a:defRPr/>
            </a:pPr>
            <a:r>
              <a:rPr lang="de-DE" sz="1600" dirty="0">
                <a:solidFill>
                  <a:prstClr val="black"/>
                </a:solidFill>
                <a:latin typeface="+mj-lt"/>
                <a:sym typeface="Wingdings" panose="05000000000000000000" pitchFamily="2" charset="2"/>
              </a:rPr>
              <a:t>Sachstand</a:t>
            </a:r>
          </a:p>
          <a:p>
            <a:pPr>
              <a:spcBef>
                <a:spcPts val="0"/>
              </a:spcBef>
              <a:buFont typeface="Calibri" panose="020F0502020204030204" pitchFamily="34" charset="0"/>
              <a:buChar char="∙"/>
              <a:defRPr/>
            </a:pPr>
            <a:endParaRPr lang="de-DE" sz="1600" dirty="0">
              <a:solidFill>
                <a:prstClr val="black"/>
              </a:solidFill>
              <a:latin typeface="+mj-lt"/>
              <a:sym typeface="Wingdings" panose="05000000000000000000" pitchFamily="2" charset="2"/>
            </a:endParaRPr>
          </a:p>
        </p:txBody>
      </p:sp>
      <p:sp>
        <p:nvSpPr>
          <p:cNvPr id="5" name="Datumsplatzhalter 19">
            <a:extLst>
              <a:ext uri="{FF2B5EF4-FFF2-40B4-BE49-F238E27FC236}">
                <a16:creationId xmlns:a16="http://schemas.microsoft.com/office/drawing/2014/main" id="{5A70BA84-6C90-AC97-BEC2-96EFA0124B56}"/>
              </a:ext>
            </a:extLst>
          </p:cNvPr>
          <p:cNvSpPr>
            <a:spLocks noGrp="1"/>
          </p:cNvSpPr>
          <p:nvPr>
            <p:ph type="dt" sz="half" idx="10"/>
          </p:nvPr>
        </p:nvSpPr>
        <p:spPr>
          <a:xfrm>
            <a:off x="838200" y="6356350"/>
            <a:ext cx="2743200" cy="365125"/>
          </a:xfrm>
        </p:spPr>
        <p:txBody>
          <a:bodyPr/>
          <a:lstStyle/>
          <a:p>
            <a:r>
              <a:rPr lang="de-DE">
                <a:solidFill>
                  <a:srgbClr val="B3D04A"/>
                </a:solidFill>
                <a:latin typeface="+mj-lt"/>
              </a:rPr>
              <a:t>23.06.2026</a:t>
            </a:r>
            <a:endParaRPr lang="de-DE" dirty="0">
              <a:solidFill>
                <a:srgbClr val="B3D04A"/>
              </a:solidFill>
              <a:latin typeface="+mj-lt"/>
            </a:endParaRPr>
          </a:p>
        </p:txBody>
      </p:sp>
    </p:spTree>
    <p:extLst>
      <p:ext uri="{BB962C8B-B14F-4D97-AF65-F5344CB8AC3E}">
        <p14:creationId xmlns:p14="http://schemas.microsoft.com/office/powerpoint/2010/main" val="3308593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778BC-E963-75A5-D348-B49E3AB216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357C17-1F8D-BCD7-4961-7A4F7AB79A0B}"/>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4" name="Rechteck 3">
            <a:extLst>
              <a:ext uri="{FF2B5EF4-FFF2-40B4-BE49-F238E27FC236}">
                <a16:creationId xmlns:a16="http://schemas.microsoft.com/office/drawing/2014/main" id="{2165FB3D-E38D-0AF7-2527-581E879A343B}"/>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CB39EA62-B27C-DA69-91DF-266EF3CBE1D4}"/>
              </a:ext>
            </a:extLst>
          </p:cNvPr>
          <p:cNvSpPr/>
          <p:nvPr/>
        </p:nvSpPr>
        <p:spPr>
          <a:xfrm>
            <a:off x="9357459" y="1530492"/>
            <a:ext cx="2494625" cy="861134"/>
          </a:xfrm>
          <a:custGeom>
            <a:avLst/>
            <a:gdLst>
              <a:gd name="csX0" fmla="*/ 0 w 2494625"/>
              <a:gd name="csY0" fmla="*/ 430567 h 861134"/>
              <a:gd name="csX1" fmla="*/ 1247313 w 2494625"/>
              <a:gd name="csY1" fmla="*/ 0 h 861134"/>
              <a:gd name="csX2" fmla="*/ 2494626 w 2494625"/>
              <a:gd name="csY2" fmla="*/ 430567 h 861134"/>
              <a:gd name="csX3" fmla="*/ 1247313 w 2494625"/>
              <a:gd name="csY3" fmla="*/ 861134 h 861134"/>
              <a:gd name="csX4" fmla="*/ 0 w 2494625"/>
              <a:gd name="csY4" fmla="*/ 430567 h 861134"/>
            </a:gdLst>
            <a:ahLst/>
            <a:cxnLst>
              <a:cxn ang="0">
                <a:pos x="csX0" y="csY0"/>
              </a:cxn>
              <a:cxn ang="0">
                <a:pos x="csX1" y="csY1"/>
              </a:cxn>
              <a:cxn ang="0">
                <a:pos x="csX2" y="csY2"/>
              </a:cxn>
              <a:cxn ang="0">
                <a:pos x="csX3" y="csY3"/>
              </a:cxn>
              <a:cxn ang="0">
                <a:pos x="csX4" y="csY4"/>
              </a:cxn>
            </a:cxnLst>
            <a:rect l="l" t="t" r="r" b="b"/>
            <a:pathLst>
              <a:path w="2494625" h="861134" fill="none" extrusionOk="0">
                <a:moveTo>
                  <a:pt x="0" y="430567"/>
                </a:moveTo>
                <a:cubicBezTo>
                  <a:pt x="-82735" y="107668"/>
                  <a:pt x="533235" y="-48728"/>
                  <a:pt x="1247313" y="0"/>
                </a:cubicBezTo>
                <a:cubicBezTo>
                  <a:pt x="1952008" y="1876"/>
                  <a:pt x="2453679" y="182559"/>
                  <a:pt x="2494626" y="430567"/>
                </a:cubicBezTo>
                <a:cubicBezTo>
                  <a:pt x="2410131" y="645778"/>
                  <a:pt x="1821796" y="930640"/>
                  <a:pt x="1247313" y="861134"/>
                </a:cubicBezTo>
                <a:cubicBezTo>
                  <a:pt x="535656" y="857879"/>
                  <a:pt x="-1331" y="610837"/>
                  <a:pt x="0" y="430567"/>
                </a:cubicBezTo>
                <a:close/>
              </a:path>
              <a:path w="2494625" h="861134" stroke="0" extrusionOk="0">
                <a:moveTo>
                  <a:pt x="0" y="430567"/>
                </a:moveTo>
                <a:cubicBezTo>
                  <a:pt x="-47370" y="184779"/>
                  <a:pt x="491361" y="48909"/>
                  <a:pt x="1247313" y="0"/>
                </a:cubicBezTo>
                <a:cubicBezTo>
                  <a:pt x="1955912" y="-11358"/>
                  <a:pt x="2482604" y="182409"/>
                  <a:pt x="2494626" y="430567"/>
                </a:cubicBezTo>
                <a:cubicBezTo>
                  <a:pt x="2534986" y="677810"/>
                  <a:pt x="1981669" y="824854"/>
                  <a:pt x="1247313" y="861134"/>
                </a:cubicBezTo>
                <a:cubicBezTo>
                  <a:pt x="562531"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Artikel</a:t>
            </a:r>
            <a:endParaRPr lang="de-DE" sz="2000" b="1" dirty="0">
              <a:solidFill>
                <a:schemeClr val="tx1"/>
              </a:solidFill>
              <a:latin typeface="+mj-lt"/>
            </a:endParaRPr>
          </a:p>
        </p:txBody>
      </p:sp>
      <p:sp>
        <p:nvSpPr>
          <p:cNvPr id="12" name="Ellipse 11">
            <a:extLst>
              <a:ext uri="{FF2B5EF4-FFF2-40B4-BE49-F238E27FC236}">
                <a16:creationId xmlns:a16="http://schemas.microsoft.com/office/drawing/2014/main" id="{64BE67CC-8CE7-C5B5-871C-7B16A16A65F4}"/>
              </a:ext>
            </a:extLst>
          </p:cNvPr>
          <p:cNvSpPr/>
          <p:nvPr/>
        </p:nvSpPr>
        <p:spPr>
          <a:xfrm>
            <a:off x="9259804" y="1457174"/>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8DB743E5-C638-AFF2-B5FA-26DB8F98E896}"/>
              </a:ext>
            </a:extLst>
          </p:cNvPr>
          <p:cNvSpPr/>
          <p:nvPr/>
        </p:nvSpPr>
        <p:spPr>
          <a:xfrm rot="10519779">
            <a:off x="9296835" y="1512846"/>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13">
            <a:extLst>
              <a:ext uri="{FF2B5EF4-FFF2-40B4-BE49-F238E27FC236}">
                <a16:creationId xmlns:a16="http://schemas.microsoft.com/office/drawing/2014/main" id="{3FE3809F-B2B8-F02D-D71D-1E378BE23715}"/>
              </a:ext>
            </a:extLst>
          </p:cNvPr>
          <p:cNvSpPr>
            <a:spLocks noGrp="1"/>
          </p:cNvSpPr>
          <p:nvPr>
            <p:ph type="dt" sz="half" idx="10"/>
          </p:nvPr>
        </p:nvSpPr>
        <p:spPr/>
        <p:txBody>
          <a:bodyPr/>
          <a:lstStyle/>
          <a:p>
            <a:r>
              <a:rPr lang="de-DE" dirty="0"/>
              <a:t>23.06.2026</a:t>
            </a:r>
          </a:p>
        </p:txBody>
      </p:sp>
      <p:sp>
        <p:nvSpPr>
          <p:cNvPr id="19" name="Foliennummernplatzhalter 18">
            <a:extLst>
              <a:ext uri="{FF2B5EF4-FFF2-40B4-BE49-F238E27FC236}">
                <a16:creationId xmlns:a16="http://schemas.microsoft.com/office/drawing/2014/main" id="{23782307-C0A2-A3AC-B687-D8B3628DEC13}"/>
              </a:ext>
            </a:extLst>
          </p:cNvPr>
          <p:cNvSpPr>
            <a:spLocks noGrp="1"/>
          </p:cNvSpPr>
          <p:nvPr>
            <p:ph type="sldNum" sz="quarter" idx="12"/>
          </p:nvPr>
        </p:nvSpPr>
        <p:spPr/>
        <p:txBody>
          <a:bodyPr/>
          <a:lstStyle/>
          <a:p>
            <a:fld id="{FF26D450-241C-49D8-A09E-EB203266E317}" type="slidenum">
              <a:rPr lang="de-DE" smtClean="0"/>
              <a:t>11</a:t>
            </a:fld>
            <a:endParaRPr lang="de-DE"/>
          </a:p>
        </p:txBody>
      </p:sp>
      <p:sp>
        <p:nvSpPr>
          <p:cNvPr id="3" name="Inhaltsplatzhalter 2">
            <a:extLst>
              <a:ext uri="{FF2B5EF4-FFF2-40B4-BE49-F238E27FC236}">
                <a16:creationId xmlns:a16="http://schemas.microsoft.com/office/drawing/2014/main" id="{A3931104-00FA-9DA9-1AE4-69A16FB99485}"/>
              </a:ext>
            </a:extLst>
          </p:cNvPr>
          <p:cNvSpPr txBox="1">
            <a:spLocks/>
          </p:cNvSpPr>
          <p:nvPr/>
        </p:nvSpPr>
        <p:spPr>
          <a:xfrm>
            <a:off x="496390" y="1456508"/>
            <a:ext cx="7471818" cy="5212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pPr>
            <a:r>
              <a:rPr lang="de-DE" sz="1600" b="1" dirty="0">
                <a:solidFill>
                  <a:srgbClr val="ADC217"/>
                </a:solidFill>
                <a:latin typeface="+mj-lt"/>
                <a:sym typeface="Wingdings" panose="05000000000000000000" pitchFamily="2" charset="2"/>
              </a:rPr>
              <a:t>35 Jahre LEADER | In der GAP groß geworden – für mehr gemacht</a:t>
            </a:r>
          </a:p>
          <a:p>
            <a:pPr marL="285750" indent="-285750">
              <a:lnSpc>
                <a:spcPct val="150000"/>
              </a:lnSpc>
              <a:buFont typeface="Arial" panose="020B0604020202020204" pitchFamily="34" charset="0"/>
              <a:buChar char="∙"/>
            </a:pPr>
            <a:r>
              <a:rPr lang="de-DE" sz="1600" dirty="0">
                <a:latin typeface="+mj-lt"/>
                <a:sym typeface="Wingdings" panose="05000000000000000000" pitchFamily="2" charset="2"/>
              </a:rPr>
              <a:t>Artikel von Anke Wehmeyer (BAG LAG)</a:t>
            </a:r>
          </a:p>
          <a:p>
            <a:pPr marL="285750" indent="-285750">
              <a:lnSpc>
                <a:spcPct val="150000"/>
              </a:lnSpc>
              <a:buFont typeface="Arial" panose="020B0604020202020204" pitchFamily="34" charset="0"/>
              <a:buChar char="∙"/>
            </a:pPr>
            <a:r>
              <a:rPr lang="de-DE" sz="1600" dirty="0">
                <a:latin typeface="+mj-lt"/>
                <a:sym typeface="Wingdings" panose="05000000000000000000" pitchFamily="2" charset="2"/>
              </a:rPr>
              <a:t>Überblick über LEADER Förderung und die aktuellen Veränderungen</a:t>
            </a:r>
          </a:p>
        </p:txBody>
      </p:sp>
      <p:pic>
        <p:nvPicPr>
          <p:cNvPr id="7" name="Grafik 6">
            <a:extLst>
              <a:ext uri="{FF2B5EF4-FFF2-40B4-BE49-F238E27FC236}">
                <a16:creationId xmlns:a16="http://schemas.microsoft.com/office/drawing/2014/main" id="{85F10549-E63F-6679-4BD3-47EE7E50411F}"/>
              </a:ext>
            </a:extLst>
          </p:cNvPr>
          <p:cNvPicPr>
            <a:picLocks noChangeAspect="1"/>
          </p:cNvPicPr>
          <p:nvPr/>
        </p:nvPicPr>
        <p:blipFill>
          <a:blip r:embed="rId2">
            <a:extLst>
              <a:ext uri="{28A0092B-C50C-407E-A947-70E740481C1C}">
                <a14:useLocalDpi xmlns:a14="http://schemas.microsoft.com/office/drawing/2010/main" val="0"/>
              </a:ext>
            </a:extLst>
          </a:blip>
          <a:srcRect l="13258" r="13258"/>
          <a:stretch/>
        </p:blipFill>
        <p:spPr>
          <a:xfrm>
            <a:off x="5166456" y="3306671"/>
            <a:ext cx="3431747" cy="26836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Grafik 14">
            <a:extLst>
              <a:ext uri="{FF2B5EF4-FFF2-40B4-BE49-F238E27FC236}">
                <a16:creationId xmlns:a16="http://schemas.microsoft.com/office/drawing/2014/main" id="{A4461F77-6B31-73DA-2D08-86E560C40205}"/>
              </a:ext>
            </a:extLst>
          </p:cNvPr>
          <p:cNvPicPr>
            <a:picLocks noChangeAspect="1"/>
          </p:cNvPicPr>
          <p:nvPr/>
        </p:nvPicPr>
        <p:blipFill>
          <a:blip r:embed="rId3"/>
          <a:stretch>
            <a:fillRect/>
          </a:stretch>
        </p:blipFill>
        <p:spPr>
          <a:xfrm>
            <a:off x="9822800" y="2927698"/>
            <a:ext cx="1711546" cy="1720822"/>
          </a:xfrm>
          <a:prstGeom prst="rect">
            <a:avLst/>
          </a:prstGeom>
        </p:spPr>
      </p:pic>
      <p:sp>
        <p:nvSpPr>
          <p:cNvPr id="16" name="Textfeld 15">
            <a:extLst>
              <a:ext uri="{FF2B5EF4-FFF2-40B4-BE49-F238E27FC236}">
                <a16:creationId xmlns:a16="http://schemas.microsoft.com/office/drawing/2014/main" id="{820C4233-DC54-83C6-B8D4-EE002F23E757}"/>
              </a:ext>
            </a:extLst>
          </p:cNvPr>
          <p:cNvSpPr txBox="1"/>
          <p:nvPr/>
        </p:nvSpPr>
        <p:spPr>
          <a:xfrm>
            <a:off x="8967266" y="5303060"/>
            <a:ext cx="1539850" cy="738664"/>
          </a:xfrm>
          <a:prstGeom prst="rect">
            <a:avLst/>
          </a:prstGeom>
          <a:noFill/>
        </p:spPr>
        <p:txBody>
          <a:bodyPr wrap="square" rtlCol="0">
            <a:spAutoFit/>
          </a:bodyPr>
          <a:lstStyle/>
          <a:p>
            <a:pPr algn="ctr"/>
            <a:r>
              <a:rPr lang="de-DE" sz="1400" b="0" i="1" dirty="0">
                <a:latin typeface="+mn-lt"/>
              </a:rPr>
              <a:t>Über unsere Website geht’s </a:t>
            </a:r>
            <a:r>
              <a:rPr lang="de-DE" sz="1400" i="1" dirty="0">
                <a:latin typeface="+mn-lt"/>
              </a:rPr>
              <a:t> zum Artikel</a:t>
            </a:r>
          </a:p>
        </p:txBody>
      </p:sp>
      <p:pic>
        <p:nvPicPr>
          <p:cNvPr id="17" name="Grafik 16" descr="Pfeil: Leichte Kurve mit einfarbiger Füllung">
            <a:extLst>
              <a:ext uri="{FF2B5EF4-FFF2-40B4-BE49-F238E27FC236}">
                <a16:creationId xmlns:a16="http://schemas.microsoft.com/office/drawing/2014/main" id="{63808C71-507F-4C60-8445-EF02D7C670D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8774805">
            <a:off x="10238949" y="4741912"/>
            <a:ext cx="923931" cy="923931"/>
          </a:xfrm>
          <a:prstGeom prst="rect">
            <a:avLst/>
          </a:prstGeom>
        </p:spPr>
      </p:pic>
      <p:sp>
        <p:nvSpPr>
          <p:cNvPr id="6" name="Fußzeilenplatzhalter 17">
            <a:extLst>
              <a:ext uri="{FF2B5EF4-FFF2-40B4-BE49-F238E27FC236}">
                <a16:creationId xmlns:a16="http://schemas.microsoft.com/office/drawing/2014/main" id="{C668F159-640B-79C8-6192-27A978925394}"/>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Tree>
    <p:extLst>
      <p:ext uri="{BB962C8B-B14F-4D97-AF65-F5344CB8AC3E}">
        <p14:creationId xmlns:p14="http://schemas.microsoft.com/office/powerpoint/2010/main" val="117463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B891C-5C32-A310-2B30-B12DDB5EC6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31B9380-C681-29F9-10A8-336E7475D6C8}"/>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4" name="Rechteck 3">
            <a:extLst>
              <a:ext uri="{FF2B5EF4-FFF2-40B4-BE49-F238E27FC236}">
                <a16:creationId xmlns:a16="http://schemas.microsoft.com/office/drawing/2014/main" id="{FAEC04D7-3312-6EA7-3866-01A51F987C02}"/>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F77BCB87-7A35-B92F-A721-8498FE47CB51}"/>
              </a:ext>
            </a:extLst>
          </p:cNvPr>
          <p:cNvSpPr/>
          <p:nvPr/>
        </p:nvSpPr>
        <p:spPr>
          <a:xfrm>
            <a:off x="9357459" y="1530492"/>
            <a:ext cx="2494625" cy="861134"/>
          </a:xfrm>
          <a:custGeom>
            <a:avLst/>
            <a:gdLst>
              <a:gd name="csX0" fmla="*/ 0 w 2494625"/>
              <a:gd name="csY0" fmla="*/ 430567 h 861134"/>
              <a:gd name="csX1" fmla="*/ 1247313 w 2494625"/>
              <a:gd name="csY1" fmla="*/ 0 h 861134"/>
              <a:gd name="csX2" fmla="*/ 2494626 w 2494625"/>
              <a:gd name="csY2" fmla="*/ 430567 h 861134"/>
              <a:gd name="csX3" fmla="*/ 1247313 w 2494625"/>
              <a:gd name="csY3" fmla="*/ 861134 h 861134"/>
              <a:gd name="csX4" fmla="*/ 0 w 2494625"/>
              <a:gd name="csY4" fmla="*/ 430567 h 861134"/>
            </a:gdLst>
            <a:ahLst/>
            <a:cxnLst>
              <a:cxn ang="0">
                <a:pos x="csX0" y="csY0"/>
              </a:cxn>
              <a:cxn ang="0">
                <a:pos x="csX1" y="csY1"/>
              </a:cxn>
              <a:cxn ang="0">
                <a:pos x="csX2" y="csY2"/>
              </a:cxn>
              <a:cxn ang="0">
                <a:pos x="csX3" y="csY3"/>
              </a:cxn>
              <a:cxn ang="0">
                <a:pos x="csX4" y="csY4"/>
              </a:cxn>
            </a:cxnLst>
            <a:rect l="l" t="t" r="r" b="b"/>
            <a:pathLst>
              <a:path w="2494625" h="861134" fill="none" extrusionOk="0">
                <a:moveTo>
                  <a:pt x="0" y="430567"/>
                </a:moveTo>
                <a:cubicBezTo>
                  <a:pt x="-82735" y="107668"/>
                  <a:pt x="533235" y="-48728"/>
                  <a:pt x="1247313" y="0"/>
                </a:cubicBezTo>
                <a:cubicBezTo>
                  <a:pt x="1952008" y="1876"/>
                  <a:pt x="2453679" y="182559"/>
                  <a:pt x="2494626" y="430567"/>
                </a:cubicBezTo>
                <a:cubicBezTo>
                  <a:pt x="2410131" y="645778"/>
                  <a:pt x="1821796" y="930640"/>
                  <a:pt x="1247313" y="861134"/>
                </a:cubicBezTo>
                <a:cubicBezTo>
                  <a:pt x="535656" y="857879"/>
                  <a:pt x="-1331" y="610837"/>
                  <a:pt x="0" y="430567"/>
                </a:cubicBezTo>
                <a:close/>
              </a:path>
              <a:path w="2494625" h="861134" stroke="0" extrusionOk="0">
                <a:moveTo>
                  <a:pt x="0" y="430567"/>
                </a:moveTo>
                <a:cubicBezTo>
                  <a:pt x="-47370" y="184779"/>
                  <a:pt x="491361" y="48909"/>
                  <a:pt x="1247313" y="0"/>
                </a:cubicBezTo>
                <a:cubicBezTo>
                  <a:pt x="1955912" y="-11358"/>
                  <a:pt x="2482604" y="182409"/>
                  <a:pt x="2494626" y="430567"/>
                </a:cubicBezTo>
                <a:cubicBezTo>
                  <a:pt x="2534986" y="677810"/>
                  <a:pt x="1981669" y="824854"/>
                  <a:pt x="1247313" y="861134"/>
                </a:cubicBezTo>
                <a:cubicBezTo>
                  <a:pt x="562531"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Positionspapier</a:t>
            </a:r>
            <a:endParaRPr lang="de-DE" sz="2000" b="1" dirty="0">
              <a:solidFill>
                <a:schemeClr val="tx1"/>
              </a:solidFill>
              <a:latin typeface="+mj-lt"/>
            </a:endParaRPr>
          </a:p>
        </p:txBody>
      </p:sp>
      <p:sp>
        <p:nvSpPr>
          <p:cNvPr id="12" name="Ellipse 11">
            <a:extLst>
              <a:ext uri="{FF2B5EF4-FFF2-40B4-BE49-F238E27FC236}">
                <a16:creationId xmlns:a16="http://schemas.microsoft.com/office/drawing/2014/main" id="{8105A179-A501-3632-9B40-9435A907C3DF}"/>
              </a:ext>
            </a:extLst>
          </p:cNvPr>
          <p:cNvSpPr/>
          <p:nvPr/>
        </p:nvSpPr>
        <p:spPr>
          <a:xfrm>
            <a:off x="9259804" y="1457174"/>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921F2936-19E0-B950-8172-7EBEC4440014}"/>
              </a:ext>
            </a:extLst>
          </p:cNvPr>
          <p:cNvSpPr/>
          <p:nvPr/>
        </p:nvSpPr>
        <p:spPr>
          <a:xfrm rot="10519779">
            <a:off x="9296835" y="1512846"/>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13">
            <a:extLst>
              <a:ext uri="{FF2B5EF4-FFF2-40B4-BE49-F238E27FC236}">
                <a16:creationId xmlns:a16="http://schemas.microsoft.com/office/drawing/2014/main" id="{D66F8D90-C175-671C-0A03-C1FB838FC4A3}"/>
              </a:ext>
            </a:extLst>
          </p:cNvPr>
          <p:cNvSpPr>
            <a:spLocks noGrp="1"/>
          </p:cNvSpPr>
          <p:nvPr>
            <p:ph type="dt" sz="half" idx="10"/>
          </p:nvPr>
        </p:nvSpPr>
        <p:spPr/>
        <p:txBody>
          <a:bodyPr/>
          <a:lstStyle/>
          <a:p>
            <a:r>
              <a:rPr lang="de-DE" dirty="0"/>
              <a:t>23.06.2026</a:t>
            </a:r>
          </a:p>
        </p:txBody>
      </p:sp>
      <p:sp>
        <p:nvSpPr>
          <p:cNvPr id="19" name="Foliennummernplatzhalter 18">
            <a:extLst>
              <a:ext uri="{FF2B5EF4-FFF2-40B4-BE49-F238E27FC236}">
                <a16:creationId xmlns:a16="http://schemas.microsoft.com/office/drawing/2014/main" id="{EB084613-6683-56E2-ED20-BE5B1662E485}"/>
              </a:ext>
            </a:extLst>
          </p:cNvPr>
          <p:cNvSpPr>
            <a:spLocks noGrp="1"/>
          </p:cNvSpPr>
          <p:nvPr>
            <p:ph type="sldNum" sz="quarter" idx="12"/>
          </p:nvPr>
        </p:nvSpPr>
        <p:spPr/>
        <p:txBody>
          <a:bodyPr/>
          <a:lstStyle/>
          <a:p>
            <a:fld id="{FF26D450-241C-49D8-A09E-EB203266E317}" type="slidenum">
              <a:rPr lang="de-DE" smtClean="0"/>
              <a:t>12</a:t>
            </a:fld>
            <a:endParaRPr lang="de-DE"/>
          </a:p>
        </p:txBody>
      </p:sp>
      <p:sp>
        <p:nvSpPr>
          <p:cNvPr id="3" name="Inhaltsplatzhalter 2">
            <a:extLst>
              <a:ext uri="{FF2B5EF4-FFF2-40B4-BE49-F238E27FC236}">
                <a16:creationId xmlns:a16="http://schemas.microsoft.com/office/drawing/2014/main" id="{54C67AC9-B057-1781-82CD-3C6FDAB6AC49}"/>
              </a:ext>
            </a:extLst>
          </p:cNvPr>
          <p:cNvSpPr txBox="1">
            <a:spLocks/>
          </p:cNvSpPr>
          <p:nvPr/>
        </p:nvSpPr>
        <p:spPr>
          <a:xfrm>
            <a:off x="496390" y="1456508"/>
            <a:ext cx="8704955" cy="52128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pPr>
            <a:r>
              <a:rPr lang="de-DE" sz="1600" b="1" dirty="0">
                <a:solidFill>
                  <a:srgbClr val="ADC217"/>
                </a:solidFill>
                <a:latin typeface="+mj-lt"/>
                <a:sym typeface="Wingdings" panose="05000000000000000000" pitchFamily="2" charset="2"/>
              </a:rPr>
              <a:t>Positionspapier zum Mehrjährigen Finanzrahmen</a:t>
            </a:r>
          </a:p>
          <a:p>
            <a:pPr marL="285750" indent="-285750">
              <a:lnSpc>
                <a:spcPct val="150000"/>
              </a:lnSpc>
              <a:buFont typeface="Arial" panose="020B0604020202020204" pitchFamily="34" charset="0"/>
              <a:buChar char="∙"/>
            </a:pPr>
            <a:r>
              <a:rPr lang="de-DE" sz="1600" dirty="0">
                <a:latin typeface="+mj-lt"/>
                <a:sym typeface="Wingdings" panose="05000000000000000000" pitchFamily="2" charset="2"/>
              </a:rPr>
              <a:t>Wir positionieren wir uns als AktivRegion gemeinsam mit der </a:t>
            </a:r>
            <a:r>
              <a:rPr lang="de-DE" sz="1600" b="1" dirty="0">
                <a:latin typeface="+mj-lt"/>
                <a:sym typeface="Wingdings" panose="05000000000000000000" pitchFamily="2" charset="2"/>
              </a:rPr>
              <a:t>Akademie für die Ländlichen Räume </a:t>
            </a:r>
            <a:r>
              <a:rPr lang="de-DE" sz="1600" dirty="0">
                <a:latin typeface="+mj-lt"/>
                <a:sym typeface="Wingdings" panose="05000000000000000000" pitchFamily="2" charset="2"/>
              </a:rPr>
              <a:t>(ALR) und dem </a:t>
            </a:r>
            <a:r>
              <a:rPr lang="de-DE" sz="1600" b="1" dirty="0">
                <a:latin typeface="+mj-lt"/>
                <a:sym typeface="Wingdings" panose="05000000000000000000" pitchFamily="2" charset="2"/>
              </a:rPr>
              <a:t>SHGT</a:t>
            </a:r>
            <a:r>
              <a:rPr lang="de-DE" sz="1600" dirty="0">
                <a:latin typeface="+mj-lt"/>
                <a:sym typeface="Wingdings" panose="05000000000000000000" pitchFamily="2" charset="2"/>
              </a:rPr>
              <a:t> (Schleswig-Holsteinischer Gemeindetag) gegenüber dem Vorschlag der EU-Kommission </a:t>
            </a:r>
          </a:p>
          <a:p>
            <a:pPr marL="285750" indent="-285750">
              <a:lnSpc>
                <a:spcPct val="150000"/>
              </a:lnSpc>
              <a:buFont typeface="Arial" panose="020B0604020202020204" pitchFamily="34" charset="0"/>
              <a:buChar char="∙"/>
            </a:pPr>
            <a:r>
              <a:rPr lang="de-DE" sz="1600" dirty="0">
                <a:latin typeface="+mj-lt"/>
                <a:sym typeface="Wingdings" panose="05000000000000000000" pitchFamily="2" charset="2"/>
              </a:rPr>
              <a:t>Forderungen: u.a. eine </a:t>
            </a:r>
            <a:r>
              <a:rPr lang="de-DE" sz="1600" b="1" dirty="0">
                <a:latin typeface="+mj-lt"/>
                <a:sym typeface="Wingdings" panose="05000000000000000000" pitchFamily="2" charset="2"/>
              </a:rPr>
              <a:t>eigenständige und starke Politik </a:t>
            </a:r>
            <a:br>
              <a:rPr lang="de-DE" sz="1600" b="1" dirty="0">
                <a:latin typeface="+mj-lt"/>
                <a:sym typeface="Wingdings" panose="05000000000000000000" pitchFamily="2" charset="2"/>
              </a:rPr>
            </a:br>
            <a:r>
              <a:rPr lang="de-DE" sz="1600" b="1" dirty="0">
                <a:latin typeface="+mj-lt"/>
                <a:sym typeface="Wingdings" panose="05000000000000000000" pitchFamily="2" charset="2"/>
              </a:rPr>
              <a:t>für die ländlichen Räume</a:t>
            </a:r>
            <a:r>
              <a:rPr lang="de-DE" sz="1600" dirty="0">
                <a:latin typeface="+mj-lt"/>
                <a:sym typeface="Wingdings" panose="05000000000000000000" pitchFamily="2" charset="2"/>
              </a:rPr>
              <a:t>, </a:t>
            </a:r>
            <a:r>
              <a:rPr lang="de-DE" sz="1600" b="1" dirty="0">
                <a:latin typeface="+mj-lt"/>
                <a:sym typeface="Wingdings" panose="05000000000000000000" pitchFamily="2" charset="2"/>
              </a:rPr>
              <a:t>ein klar abgegrenztes EU-</a:t>
            </a:r>
            <a:br>
              <a:rPr lang="de-DE" sz="1600" b="1" dirty="0">
                <a:latin typeface="+mj-lt"/>
                <a:sym typeface="Wingdings" panose="05000000000000000000" pitchFamily="2" charset="2"/>
              </a:rPr>
            </a:br>
            <a:r>
              <a:rPr lang="de-DE" sz="1600" b="1" dirty="0">
                <a:latin typeface="+mj-lt"/>
                <a:sym typeface="Wingdings" panose="05000000000000000000" pitchFamily="2" charset="2"/>
              </a:rPr>
              <a:t>Budget </a:t>
            </a:r>
            <a:r>
              <a:rPr lang="de-DE" sz="1600" dirty="0">
                <a:latin typeface="+mj-lt"/>
                <a:sym typeface="Wingdings" panose="05000000000000000000" pitchFamily="2" charset="2"/>
              </a:rPr>
              <a:t>sowie eine </a:t>
            </a:r>
            <a:r>
              <a:rPr lang="de-DE" sz="1600" b="1" dirty="0">
                <a:latin typeface="+mj-lt"/>
                <a:sym typeface="Wingdings" panose="05000000000000000000" pitchFamily="2" charset="2"/>
              </a:rPr>
              <a:t>Beibehaltung der aktuellen </a:t>
            </a:r>
            <a:br>
              <a:rPr lang="de-DE" sz="1600" b="1" dirty="0">
                <a:latin typeface="+mj-lt"/>
                <a:sym typeface="Wingdings" panose="05000000000000000000" pitchFamily="2" charset="2"/>
              </a:rPr>
            </a:br>
            <a:r>
              <a:rPr lang="de-DE" sz="1600" b="1" dirty="0">
                <a:latin typeface="+mj-lt"/>
                <a:sym typeface="Wingdings" panose="05000000000000000000" pitchFamily="2" charset="2"/>
              </a:rPr>
              <a:t>Beteiligungssätze der EU</a:t>
            </a:r>
            <a:r>
              <a:rPr lang="de-DE" sz="1600" dirty="0">
                <a:latin typeface="+mj-lt"/>
                <a:sym typeface="Wingdings" panose="05000000000000000000" pitchFamily="2" charset="2"/>
              </a:rPr>
              <a:t> an Förderprojekten</a:t>
            </a:r>
          </a:p>
        </p:txBody>
      </p:sp>
      <p:pic>
        <p:nvPicPr>
          <p:cNvPr id="7" name="Grafik 6">
            <a:extLst>
              <a:ext uri="{FF2B5EF4-FFF2-40B4-BE49-F238E27FC236}">
                <a16:creationId xmlns:a16="http://schemas.microsoft.com/office/drawing/2014/main" id="{83CB49C5-8B37-D952-85F5-F8134B0119FD}"/>
              </a:ext>
            </a:extLst>
          </p:cNvPr>
          <p:cNvPicPr>
            <a:picLocks noChangeAspect="1"/>
          </p:cNvPicPr>
          <p:nvPr/>
        </p:nvPicPr>
        <p:blipFill>
          <a:blip r:embed="rId2">
            <a:extLst>
              <a:ext uri="{28A0092B-C50C-407E-A947-70E740481C1C}">
                <a14:useLocalDpi xmlns:a14="http://schemas.microsoft.com/office/drawing/2010/main" val="0"/>
              </a:ext>
            </a:extLst>
          </a:blip>
          <a:srcRect l="2697" r="2697"/>
          <a:stretch/>
        </p:blipFill>
        <p:spPr>
          <a:xfrm>
            <a:off x="5535519" y="3065873"/>
            <a:ext cx="3431747" cy="26836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Grafik 14">
            <a:extLst>
              <a:ext uri="{FF2B5EF4-FFF2-40B4-BE49-F238E27FC236}">
                <a16:creationId xmlns:a16="http://schemas.microsoft.com/office/drawing/2014/main" id="{CE54390A-E645-9175-726C-4DDD20CD3F8E}"/>
              </a:ext>
            </a:extLst>
          </p:cNvPr>
          <p:cNvPicPr>
            <a:picLocks noChangeAspect="1"/>
          </p:cNvPicPr>
          <p:nvPr/>
        </p:nvPicPr>
        <p:blipFill>
          <a:blip r:embed="rId3"/>
          <a:stretch>
            <a:fillRect/>
          </a:stretch>
        </p:blipFill>
        <p:spPr>
          <a:xfrm>
            <a:off x="9822800" y="2927698"/>
            <a:ext cx="1711546" cy="1720822"/>
          </a:xfrm>
          <a:prstGeom prst="rect">
            <a:avLst/>
          </a:prstGeom>
        </p:spPr>
      </p:pic>
      <p:sp>
        <p:nvSpPr>
          <p:cNvPr id="16" name="Textfeld 15">
            <a:extLst>
              <a:ext uri="{FF2B5EF4-FFF2-40B4-BE49-F238E27FC236}">
                <a16:creationId xmlns:a16="http://schemas.microsoft.com/office/drawing/2014/main" id="{6B0C61B7-2435-EE33-42A1-4A5685AF7563}"/>
              </a:ext>
            </a:extLst>
          </p:cNvPr>
          <p:cNvSpPr txBox="1"/>
          <p:nvPr/>
        </p:nvSpPr>
        <p:spPr>
          <a:xfrm>
            <a:off x="8967266" y="5303060"/>
            <a:ext cx="1539850" cy="954107"/>
          </a:xfrm>
          <a:prstGeom prst="rect">
            <a:avLst/>
          </a:prstGeom>
          <a:noFill/>
        </p:spPr>
        <p:txBody>
          <a:bodyPr wrap="square" rtlCol="0">
            <a:spAutoFit/>
          </a:bodyPr>
          <a:lstStyle/>
          <a:p>
            <a:pPr algn="ctr"/>
            <a:r>
              <a:rPr lang="de-DE" sz="1400" b="0" i="1" dirty="0">
                <a:latin typeface="+mn-lt"/>
              </a:rPr>
              <a:t>Über unsere Website geht’s </a:t>
            </a:r>
            <a:r>
              <a:rPr lang="de-DE" sz="1400" i="1" dirty="0">
                <a:latin typeface="+mn-lt"/>
              </a:rPr>
              <a:t> zum Positionspapier</a:t>
            </a:r>
          </a:p>
        </p:txBody>
      </p:sp>
      <p:pic>
        <p:nvPicPr>
          <p:cNvPr id="17" name="Grafik 16" descr="Pfeil: Leichte Kurve mit einfarbiger Füllung">
            <a:extLst>
              <a:ext uri="{FF2B5EF4-FFF2-40B4-BE49-F238E27FC236}">
                <a16:creationId xmlns:a16="http://schemas.microsoft.com/office/drawing/2014/main" id="{E49F7808-18C0-24B4-0490-B5C1F34F06F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8774805">
            <a:off x="10238949" y="4741912"/>
            <a:ext cx="923931" cy="923931"/>
          </a:xfrm>
          <a:prstGeom prst="rect">
            <a:avLst/>
          </a:prstGeom>
        </p:spPr>
      </p:pic>
      <p:sp>
        <p:nvSpPr>
          <p:cNvPr id="6" name="Fußzeilenplatzhalter 17">
            <a:extLst>
              <a:ext uri="{FF2B5EF4-FFF2-40B4-BE49-F238E27FC236}">
                <a16:creationId xmlns:a16="http://schemas.microsoft.com/office/drawing/2014/main" id="{B1FC612B-717F-48F0-B14B-5C7DEC9291AF}"/>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Tree>
    <p:extLst>
      <p:ext uri="{BB962C8B-B14F-4D97-AF65-F5344CB8AC3E}">
        <p14:creationId xmlns:p14="http://schemas.microsoft.com/office/powerpoint/2010/main" val="1232919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7C58E-7A6A-311D-8195-26B8211FB596}"/>
            </a:ext>
          </a:extLst>
        </p:cNvPr>
        <p:cNvGrpSpPr/>
        <p:nvPr/>
      </p:nvGrpSpPr>
      <p:grpSpPr>
        <a:xfrm>
          <a:off x="0" y="0"/>
          <a:ext cx="0" cy="0"/>
          <a:chOff x="0" y="0"/>
          <a:chExt cx="0" cy="0"/>
        </a:xfrm>
      </p:grpSpPr>
      <p:sp>
        <p:nvSpPr>
          <p:cNvPr id="16" name="Textfeld 15">
            <a:extLst>
              <a:ext uri="{FF2B5EF4-FFF2-40B4-BE49-F238E27FC236}">
                <a16:creationId xmlns:a16="http://schemas.microsoft.com/office/drawing/2014/main" id="{F9DF4DF4-CB32-00A6-3000-17413F1D3945}"/>
              </a:ext>
            </a:extLst>
          </p:cNvPr>
          <p:cNvSpPr txBox="1"/>
          <p:nvPr/>
        </p:nvSpPr>
        <p:spPr>
          <a:xfrm>
            <a:off x="367255" y="1069870"/>
            <a:ext cx="9801261" cy="369332"/>
          </a:xfrm>
          <a:prstGeom prst="rect">
            <a:avLst/>
          </a:prstGeom>
          <a:noFill/>
        </p:spPr>
        <p:txBody>
          <a:bodyPr wrap="square" rtlCol="0">
            <a:spAutoFit/>
          </a:bodyPr>
          <a:lstStyle/>
          <a:p>
            <a:endParaRPr lang="de-DE" sz="1800" b="0" dirty="0">
              <a:solidFill>
                <a:srgbClr val="004287"/>
              </a:solidFill>
              <a:latin typeface="+mn-lt"/>
            </a:endParaRPr>
          </a:p>
        </p:txBody>
      </p:sp>
      <p:sp>
        <p:nvSpPr>
          <p:cNvPr id="4" name="Textfeld 3">
            <a:extLst>
              <a:ext uri="{FF2B5EF4-FFF2-40B4-BE49-F238E27FC236}">
                <a16:creationId xmlns:a16="http://schemas.microsoft.com/office/drawing/2014/main" id="{C2FEDDE6-397E-2C7F-AEA8-34AF498D1A22}"/>
              </a:ext>
            </a:extLst>
          </p:cNvPr>
          <p:cNvSpPr txBox="1"/>
          <p:nvPr/>
        </p:nvSpPr>
        <p:spPr>
          <a:xfrm>
            <a:off x="354615" y="1348084"/>
            <a:ext cx="1141737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1600" b="1" dirty="0">
                <a:solidFill>
                  <a:srgbClr val="ADC217"/>
                </a:solidFill>
                <a:latin typeface="+mj-lt"/>
                <a:cs typeface="+mn-cs"/>
              </a:rPr>
              <a:t>Mehrjähriger Finanzrahmen (MFR) – Wesentliche Inhalte des Positionspapiers</a:t>
            </a:r>
          </a:p>
        </p:txBody>
      </p:sp>
      <p:sp>
        <p:nvSpPr>
          <p:cNvPr id="6" name="Textfeld 5">
            <a:extLst>
              <a:ext uri="{FF2B5EF4-FFF2-40B4-BE49-F238E27FC236}">
                <a16:creationId xmlns:a16="http://schemas.microsoft.com/office/drawing/2014/main" id="{817CCB8D-6251-11B1-DAA0-6DC4A3E63889}"/>
              </a:ext>
            </a:extLst>
          </p:cNvPr>
          <p:cNvSpPr txBox="1"/>
          <p:nvPr/>
        </p:nvSpPr>
        <p:spPr>
          <a:xfrm>
            <a:off x="384489" y="2028407"/>
            <a:ext cx="5328592" cy="4154984"/>
          </a:xfrm>
          <a:prstGeom prst="rect">
            <a:avLst/>
          </a:prstGeom>
          <a:solidFill>
            <a:srgbClr val="E8F1C7"/>
          </a:solidFill>
        </p:spPr>
        <p:txBody>
          <a:bodyPr wrap="square" rtlCol="0">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de-DE" sz="1600" b="1" i="0" u="none" strike="noStrike" kern="1200" cap="none" spc="0" normalizeH="0" baseline="0" noProof="0" dirty="0">
                <a:ln>
                  <a:noFill/>
                </a:ln>
                <a:solidFill>
                  <a:schemeClr val="tx1"/>
                </a:solidFill>
                <a:effectLst/>
                <a:uLnTx/>
                <a:uFillTx/>
                <a:latin typeface="+mj-lt"/>
                <a:ea typeface="+mn-ea"/>
                <a:cs typeface="Arial" charset="0"/>
              </a:rPr>
              <a:t>Vorschlag der EU-Kommission für den MFR 2028-2034 sieht vor:</a:t>
            </a:r>
          </a:p>
          <a:p>
            <a:pPr marL="285750" marR="0" lvl="0" indent="-285750" algn="l" defTabSz="914400" rtl="0" eaLnBrk="1" fontAlgn="base" latinLnBrk="0" hangingPunct="1">
              <a:lnSpc>
                <a:spcPct val="100000"/>
              </a:lnSpc>
              <a:spcBef>
                <a:spcPts val="600"/>
              </a:spcBef>
              <a:spcAft>
                <a:spcPct val="0"/>
              </a:spcAft>
              <a:buClrTx/>
              <a:buSzTx/>
              <a:buFont typeface="Calibri" panose="020F0502020204030204" pitchFamily="34" charset="0"/>
              <a:buChar char="∙"/>
              <a:tabLst/>
              <a:defRPr/>
            </a:pPr>
            <a:r>
              <a:rPr kumimoji="0" lang="de-DE" sz="1600" b="0" i="0" u="none" strike="noStrike" kern="1200" cap="none" spc="0" normalizeH="0" baseline="0" noProof="0" dirty="0">
                <a:ln>
                  <a:noFill/>
                </a:ln>
                <a:solidFill>
                  <a:schemeClr val="tx1"/>
                </a:solidFill>
                <a:effectLst/>
                <a:uLnTx/>
                <a:uFillTx/>
                <a:latin typeface="+mj-lt"/>
                <a:ea typeface="+mn-ea"/>
                <a:cs typeface="Arial" charset="0"/>
              </a:rPr>
              <a:t>Auflösung der bisherigen Fonds-Struktur</a:t>
            </a:r>
          </a:p>
          <a:p>
            <a:pPr marL="285750" marR="0" lvl="0" indent="-285750" algn="l" defTabSz="914400" rtl="0" eaLnBrk="1" fontAlgn="base" latinLnBrk="0" hangingPunct="1">
              <a:lnSpc>
                <a:spcPct val="100000"/>
              </a:lnSpc>
              <a:spcBef>
                <a:spcPts val="600"/>
              </a:spcBef>
              <a:spcAft>
                <a:spcPct val="0"/>
              </a:spcAft>
              <a:buClrTx/>
              <a:buSzTx/>
              <a:buFont typeface="Calibri" panose="020F0502020204030204" pitchFamily="34" charset="0"/>
              <a:buChar char="∙"/>
              <a:tabLst/>
              <a:defRPr/>
            </a:pPr>
            <a:r>
              <a:rPr lang="de-DE" sz="1600" b="0" dirty="0">
                <a:solidFill>
                  <a:schemeClr val="tx1"/>
                </a:solidFill>
                <a:latin typeface="+mj-lt"/>
              </a:rPr>
              <a:t>Kein gesichertes Budget für die ländliche Entwicklung</a:t>
            </a:r>
          </a:p>
          <a:p>
            <a:pPr marL="285750" marR="0" lvl="0" indent="-285750" algn="l" defTabSz="914400" rtl="0" eaLnBrk="1" fontAlgn="base" latinLnBrk="0" hangingPunct="1">
              <a:lnSpc>
                <a:spcPct val="100000"/>
              </a:lnSpc>
              <a:spcBef>
                <a:spcPts val="600"/>
              </a:spcBef>
              <a:spcAft>
                <a:spcPct val="0"/>
              </a:spcAft>
              <a:buClrTx/>
              <a:buSzTx/>
              <a:buFont typeface="Calibri" panose="020F0502020204030204" pitchFamily="34" charset="0"/>
              <a:buChar char="∙"/>
              <a:tabLst/>
              <a:defRPr/>
            </a:pPr>
            <a:r>
              <a:rPr kumimoji="0" lang="de-DE" sz="1600" b="0" i="0" u="none" strike="noStrike" kern="1200" cap="none" spc="0" normalizeH="0" baseline="0" noProof="0" dirty="0">
                <a:ln>
                  <a:noFill/>
                </a:ln>
                <a:solidFill>
                  <a:schemeClr val="tx1"/>
                </a:solidFill>
                <a:effectLst/>
                <a:uLnTx/>
                <a:uFillTx/>
                <a:latin typeface="+mj-lt"/>
                <a:ea typeface="+mn-ea"/>
                <a:cs typeface="Arial" charset="0"/>
              </a:rPr>
              <a:t>Eine pauschale Absenkung de</a:t>
            </a:r>
            <a:r>
              <a:rPr lang="de-DE" sz="1600" b="0" dirty="0">
                <a:solidFill>
                  <a:schemeClr val="tx1"/>
                </a:solidFill>
                <a:latin typeface="+mj-lt"/>
              </a:rPr>
              <a:t>s EU-Beteiligungssatzes auf 40 %</a:t>
            </a:r>
          </a:p>
          <a:p>
            <a:pPr marL="285750" marR="0" lvl="0" indent="-285750" algn="l" defTabSz="914400" rtl="0" eaLnBrk="1" fontAlgn="base" latinLnBrk="0" hangingPunct="1">
              <a:lnSpc>
                <a:spcPct val="100000"/>
              </a:lnSpc>
              <a:spcBef>
                <a:spcPts val="600"/>
              </a:spcBef>
              <a:spcAft>
                <a:spcPct val="0"/>
              </a:spcAft>
              <a:buClrTx/>
              <a:buSzTx/>
              <a:buFont typeface="Calibri" panose="020F0502020204030204" pitchFamily="34" charset="0"/>
              <a:buChar char="∙"/>
              <a:tabLst/>
              <a:defRPr/>
            </a:pPr>
            <a:r>
              <a:rPr kumimoji="0" lang="de-DE" sz="1600" b="0" i="0" u="none" strike="noStrike" kern="1200" cap="none" spc="0" normalizeH="0" baseline="0" noProof="0" dirty="0">
                <a:ln>
                  <a:noFill/>
                </a:ln>
                <a:solidFill>
                  <a:schemeClr val="tx1"/>
                </a:solidFill>
                <a:effectLst/>
                <a:uLnTx/>
                <a:uFillTx/>
                <a:latin typeface="+mj-lt"/>
                <a:ea typeface="+mn-ea"/>
                <a:cs typeface="Arial" charset="0"/>
              </a:rPr>
              <a:t>Eine Verlagerung von Entscheidungshoheiten über Mittelverwendung auf Bundesebene</a:t>
            </a:r>
          </a:p>
          <a:p>
            <a:pPr marR="0" lvl="0" algn="l" defTabSz="914400" rtl="0" eaLnBrk="1" fontAlgn="base" latinLnBrk="0" hangingPunct="1">
              <a:lnSpc>
                <a:spcPct val="100000"/>
              </a:lnSpc>
              <a:spcBef>
                <a:spcPts val="600"/>
              </a:spcBef>
              <a:spcAft>
                <a:spcPct val="0"/>
              </a:spcAft>
              <a:buClrTx/>
              <a:buSzTx/>
              <a:tabLst/>
              <a:defRPr/>
            </a:pPr>
            <a:r>
              <a:rPr lang="de-DE" sz="1600" b="1" dirty="0">
                <a:solidFill>
                  <a:schemeClr val="tx1"/>
                </a:solidFill>
                <a:latin typeface="+mj-lt"/>
              </a:rPr>
              <a:t>Folgen für Schleswig-Holstein:</a:t>
            </a:r>
          </a:p>
          <a:p>
            <a:pPr marL="285750" marR="0" lvl="0" indent="-285750" algn="l" defTabSz="914400" rtl="0" eaLnBrk="1" fontAlgn="base" latinLnBrk="0" hangingPunct="1">
              <a:lnSpc>
                <a:spcPct val="100000"/>
              </a:lnSpc>
              <a:spcBef>
                <a:spcPts val="600"/>
              </a:spcBef>
              <a:spcAft>
                <a:spcPct val="0"/>
              </a:spcAft>
              <a:buClrTx/>
              <a:buSzTx/>
              <a:buFont typeface="Calibri" panose="020F0502020204030204" pitchFamily="34" charset="0"/>
              <a:buChar char="∙"/>
              <a:tabLst/>
              <a:defRPr/>
            </a:pPr>
            <a:r>
              <a:rPr kumimoji="0" lang="de-DE" sz="1600" b="0" i="0" u="none" strike="noStrike" kern="1200" cap="none" spc="0" normalizeH="0" baseline="0" noProof="0" dirty="0">
                <a:ln>
                  <a:noFill/>
                </a:ln>
                <a:solidFill>
                  <a:schemeClr val="tx1"/>
                </a:solidFill>
                <a:effectLst/>
                <a:uLnTx/>
                <a:uFillTx/>
                <a:latin typeface="+mj-lt"/>
                <a:ea typeface="+mn-ea"/>
                <a:cs typeface="Arial" charset="0"/>
              </a:rPr>
              <a:t>Keine auskömmliche Mittelausstattung für die ländliche Entwicklung</a:t>
            </a:r>
          </a:p>
          <a:p>
            <a:pPr marL="285750" marR="0" lvl="0" indent="-285750" algn="l" defTabSz="914400" rtl="0" eaLnBrk="1" fontAlgn="base" latinLnBrk="0" hangingPunct="1">
              <a:lnSpc>
                <a:spcPct val="100000"/>
              </a:lnSpc>
              <a:spcBef>
                <a:spcPts val="600"/>
              </a:spcBef>
              <a:spcAft>
                <a:spcPct val="0"/>
              </a:spcAft>
              <a:buClrTx/>
              <a:buSzTx/>
              <a:buFont typeface="Calibri" panose="020F0502020204030204" pitchFamily="34" charset="0"/>
              <a:buChar char="∙"/>
              <a:tabLst/>
              <a:defRPr/>
            </a:pPr>
            <a:r>
              <a:rPr lang="de-DE" sz="1600" b="0" dirty="0">
                <a:solidFill>
                  <a:schemeClr val="tx1"/>
                </a:solidFill>
                <a:latin typeface="+mj-lt"/>
              </a:rPr>
              <a:t>Einschränkung oder Verlust des demokratiestärkenden LEADER-Ansatzes</a:t>
            </a:r>
          </a:p>
          <a:p>
            <a:pPr marL="285750" marR="0" lvl="0" indent="-285750" algn="l" defTabSz="914400" rtl="0" eaLnBrk="1" fontAlgn="base" latinLnBrk="0" hangingPunct="1">
              <a:lnSpc>
                <a:spcPct val="100000"/>
              </a:lnSpc>
              <a:spcBef>
                <a:spcPts val="600"/>
              </a:spcBef>
              <a:spcAft>
                <a:spcPct val="0"/>
              </a:spcAft>
              <a:buClrTx/>
              <a:buSzTx/>
              <a:buFont typeface="Calibri" panose="020F0502020204030204" pitchFamily="34" charset="0"/>
              <a:buChar char="∙"/>
              <a:tabLst/>
              <a:defRPr/>
            </a:pPr>
            <a:r>
              <a:rPr kumimoji="0" lang="de-DE" sz="1600" b="0" i="0" u="none" strike="noStrike" kern="1200" cap="none" spc="0" normalizeH="0" baseline="0" noProof="0" dirty="0">
                <a:ln>
                  <a:noFill/>
                </a:ln>
                <a:solidFill>
                  <a:schemeClr val="tx1"/>
                </a:solidFill>
                <a:effectLst/>
                <a:uLnTx/>
                <a:uFillTx/>
                <a:latin typeface="+mj-lt"/>
                <a:ea typeface="+mn-ea"/>
                <a:cs typeface="Arial" charset="0"/>
              </a:rPr>
              <a:t>Massive Einschränkung der Entwicklungsmöglichkeiten aller ländlichen Gemeinden</a:t>
            </a:r>
          </a:p>
        </p:txBody>
      </p:sp>
      <p:sp>
        <p:nvSpPr>
          <p:cNvPr id="7" name="Textfeld 6">
            <a:extLst>
              <a:ext uri="{FF2B5EF4-FFF2-40B4-BE49-F238E27FC236}">
                <a16:creationId xmlns:a16="http://schemas.microsoft.com/office/drawing/2014/main" id="{284AA0EE-819E-B7A5-0FD5-12DB3ABC3659}"/>
              </a:ext>
            </a:extLst>
          </p:cNvPr>
          <p:cNvSpPr txBox="1"/>
          <p:nvPr/>
        </p:nvSpPr>
        <p:spPr>
          <a:xfrm>
            <a:off x="6273752" y="2006284"/>
            <a:ext cx="5222848" cy="3754874"/>
          </a:xfrm>
          <a:prstGeom prst="rect">
            <a:avLst/>
          </a:prstGeom>
          <a:solidFill>
            <a:schemeClr val="accent2">
              <a:lumMod val="20000"/>
              <a:lumOff val="80000"/>
            </a:schemeClr>
          </a:solidFill>
        </p:spPr>
        <p:txBody>
          <a:bodyPr wrap="square" rtlCol="0">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de-DE" sz="1600" b="1" i="0" u="none" strike="noStrike" kern="1200" cap="none" spc="0" normalizeH="0" baseline="0" noProof="0" dirty="0">
                <a:ln>
                  <a:noFill/>
                </a:ln>
                <a:solidFill>
                  <a:schemeClr val="tx1"/>
                </a:solidFill>
                <a:effectLst/>
                <a:uLnTx/>
                <a:uFillTx/>
                <a:latin typeface="+mj-lt"/>
                <a:ea typeface="+mn-ea"/>
                <a:cs typeface="Arial" charset="0"/>
              </a:rPr>
              <a:t>Was wir fordern!</a:t>
            </a:r>
          </a:p>
          <a:p>
            <a:pPr marL="285750" marR="0" lvl="0" indent="-285750" algn="l" defTabSz="914400" rtl="0" eaLnBrk="1" fontAlgn="base" latinLnBrk="0" hangingPunct="1">
              <a:lnSpc>
                <a:spcPct val="100000"/>
              </a:lnSpc>
              <a:spcBef>
                <a:spcPts val="600"/>
              </a:spcBef>
              <a:spcAft>
                <a:spcPct val="0"/>
              </a:spcAft>
              <a:buClrTx/>
              <a:buSzTx/>
              <a:buFont typeface="Calibri" panose="020F0502020204030204" pitchFamily="34" charset="0"/>
              <a:buChar char="∙"/>
              <a:tabLst/>
              <a:defRPr/>
            </a:pPr>
            <a:r>
              <a:rPr lang="de-DE" sz="1600" dirty="0">
                <a:solidFill>
                  <a:schemeClr val="tx1"/>
                </a:solidFill>
                <a:latin typeface="+mj-lt"/>
              </a:rPr>
              <a:t>Eigenständige und starke Politik für ländliche Räume</a:t>
            </a:r>
          </a:p>
          <a:p>
            <a:pPr marL="285750" marR="0" lvl="0" indent="-285750" algn="l" defTabSz="914400" rtl="0" eaLnBrk="1" fontAlgn="base" latinLnBrk="0" hangingPunct="1">
              <a:lnSpc>
                <a:spcPct val="100000"/>
              </a:lnSpc>
              <a:spcBef>
                <a:spcPts val="600"/>
              </a:spcBef>
              <a:spcAft>
                <a:spcPct val="0"/>
              </a:spcAft>
              <a:buClrTx/>
              <a:buSzTx/>
              <a:buFont typeface="Calibri" panose="020F0502020204030204" pitchFamily="34" charset="0"/>
              <a:buChar char="∙"/>
              <a:tabLst/>
              <a:defRPr/>
            </a:pPr>
            <a:r>
              <a:rPr kumimoji="0" lang="de-DE" sz="1600" i="0" u="none" strike="noStrike" kern="1200" cap="none" spc="0" normalizeH="0" baseline="0" noProof="0" dirty="0">
                <a:ln>
                  <a:noFill/>
                </a:ln>
                <a:solidFill>
                  <a:schemeClr val="tx1"/>
                </a:solidFill>
                <a:effectLst/>
                <a:uLnTx/>
                <a:uFillTx/>
                <a:latin typeface="+mj-lt"/>
                <a:ea typeface="+mn-ea"/>
                <a:cs typeface="Arial" charset="0"/>
              </a:rPr>
              <a:t>Klar abgegrenztes EU-Budget für ländliche Entwicklung (ring-</a:t>
            </a:r>
            <a:r>
              <a:rPr kumimoji="0" lang="de-DE" sz="1600" i="0" u="none" strike="noStrike" kern="1200" cap="none" spc="0" normalizeH="0" baseline="0" noProof="0" dirty="0" err="1">
                <a:ln>
                  <a:noFill/>
                </a:ln>
                <a:solidFill>
                  <a:schemeClr val="tx1"/>
                </a:solidFill>
                <a:effectLst/>
                <a:uLnTx/>
                <a:uFillTx/>
                <a:latin typeface="+mj-lt"/>
                <a:ea typeface="+mn-ea"/>
                <a:cs typeface="Arial" charset="0"/>
              </a:rPr>
              <a:t>fencing</a:t>
            </a:r>
            <a:r>
              <a:rPr kumimoji="0" lang="de-DE" sz="1600" i="0" u="none" strike="noStrike" kern="1200" cap="none" spc="0" normalizeH="0" baseline="0" noProof="0" dirty="0">
                <a:ln>
                  <a:noFill/>
                </a:ln>
                <a:solidFill>
                  <a:schemeClr val="tx1"/>
                </a:solidFill>
                <a:effectLst/>
                <a:uLnTx/>
                <a:uFillTx/>
                <a:latin typeface="+mj-lt"/>
                <a:ea typeface="+mn-ea"/>
                <a:cs typeface="Arial" charset="0"/>
              </a:rPr>
              <a:t>)</a:t>
            </a:r>
          </a:p>
          <a:p>
            <a:pPr marL="285750" indent="-285750" eaLnBrk="1" hangingPunct="1">
              <a:spcBef>
                <a:spcPts val="600"/>
              </a:spcBef>
              <a:buFont typeface="Calibri" panose="020F0502020204030204" pitchFamily="34" charset="0"/>
              <a:buChar char="∙"/>
              <a:defRPr/>
            </a:pPr>
            <a:r>
              <a:rPr lang="de-DE" sz="1600" dirty="0">
                <a:latin typeface="+mj-lt"/>
              </a:rPr>
              <a:t>Beibehaltung der aktuellen EU-Beteiligungssätze</a:t>
            </a:r>
          </a:p>
          <a:p>
            <a:pPr marL="285750" indent="-285750" eaLnBrk="1" hangingPunct="1">
              <a:spcBef>
                <a:spcPts val="600"/>
              </a:spcBef>
              <a:buFont typeface="Calibri" panose="020F0502020204030204" pitchFamily="34" charset="0"/>
              <a:buChar char="∙"/>
              <a:defRPr/>
            </a:pPr>
            <a:r>
              <a:rPr lang="de-DE" sz="1600" dirty="0">
                <a:latin typeface="+mj-lt"/>
                <a:cs typeface="Arial" charset="0"/>
              </a:rPr>
              <a:t>Auskömmliche Mittelausstattung für die Ländliche Entwicklung in SH: mind. 120 Mio. € EU-Mittel für 2028-2034 sowie mind. 30 Mio. € GAK-Mittel</a:t>
            </a:r>
          </a:p>
          <a:p>
            <a:pPr marL="285750" marR="0" lvl="0" indent="-285750" algn="l" defTabSz="914400" rtl="0" eaLnBrk="1" fontAlgn="base" latinLnBrk="0" hangingPunct="1">
              <a:lnSpc>
                <a:spcPct val="100000"/>
              </a:lnSpc>
              <a:spcBef>
                <a:spcPts val="600"/>
              </a:spcBef>
              <a:spcAft>
                <a:spcPct val="0"/>
              </a:spcAft>
              <a:buClrTx/>
              <a:buSzTx/>
              <a:buFont typeface="Calibri" panose="020F0502020204030204" pitchFamily="34" charset="0"/>
              <a:buChar char="∙"/>
              <a:tabLst/>
              <a:defRPr/>
            </a:pPr>
            <a:r>
              <a:rPr lang="de-DE" sz="1600" b="0" dirty="0">
                <a:solidFill>
                  <a:schemeClr val="tx1"/>
                </a:solidFill>
                <a:latin typeface="+mj-lt"/>
              </a:rPr>
              <a:t>Fortführung der zentralen Fördermaßnahmen (</a:t>
            </a:r>
            <a:r>
              <a:rPr lang="de-DE" sz="1600" b="0" dirty="0" err="1">
                <a:solidFill>
                  <a:schemeClr val="tx1"/>
                </a:solidFill>
                <a:latin typeface="+mj-lt"/>
              </a:rPr>
              <a:t>AktivRegionen</a:t>
            </a:r>
            <a:r>
              <a:rPr lang="de-DE" sz="1600" b="0" dirty="0">
                <a:solidFill>
                  <a:schemeClr val="tx1"/>
                </a:solidFill>
                <a:latin typeface="+mj-lt"/>
              </a:rPr>
              <a:t>, </a:t>
            </a:r>
            <a:r>
              <a:rPr lang="de-DE" sz="1600" b="0" dirty="0" err="1">
                <a:solidFill>
                  <a:schemeClr val="tx1"/>
                </a:solidFill>
                <a:latin typeface="+mj-lt"/>
              </a:rPr>
              <a:t>MarktTreffs</a:t>
            </a:r>
            <a:r>
              <a:rPr lang="de-DE" sz="1600" b="0" dirty="0">
                <a:solidFill>
                  <a:schemeClr val="tx1"/>
                </a:solidFill>
                <a:latin typeface="+mj-lt"/>
              </a:rPr>
              <a:t>, Mehrfunktionenhäuser, Ländlicher Wegebau)</a:t>
            </a:r>
          </a:p>
          <a:p>
            <a:pPr marL="285750" marR="0" lvl="0" indent="-285750" algn="l" defTabSz="914400" rtl="0" eaLnBrk="1" fontAlgn="base" latinLnBrk="0" hangingPunct="1">
              <a:lnSpc>
                <a:spcPct val="100000"/>
              </a:lnSpc>
              <a:spcBef>
                <a:spcPts val="600"/>
              </a:spcBef>
              <a:spcAft>
                <a:spcPct val="0"/>
              </a:spcAft>
              <a:buClrTx/>
              <a:buSzTx/>
              <a:buFont typeface="Calibri" panose="020F0502020204030204" pitchFamily="34" charset="0"/>
              <a:buChar char="∙"/>
              <a:tabLst/>
              <a:defRPr/>
            </a:pPr>
            <a:r>
              <a:rPr kumimoji="0" lang="de-DE" sz="1600" b="0" i="0" u="none" strike="noStrike" kern="1200" cap="none" spc="0" normalizeH="0" baseline="0" noProof="0" dirty="0">
                <a:ln>
                  <a:noFill/>
                </a:ln>
                <a:solidFill>
                  <a:schemeClr val="tx1"/>
                </a:solidFill>
                <a:effectLst/>
                <a:uLnTx/>
                <a:uFillTx/>
                <a:latin typeface="+mj-lt"/>
                <a:ea typeface="+mn-ea"/>
                <a:cs typeface="Arial" charset="0"/>
              </a:rPr>
              <a:t>Beibehaltung der vorhandenen und erfahren</a:t>
            </a:r>
            <a:r>
              <a:rPr lang="de-DE" sz="1600" b="0" dirty="0">
                <a:solidFill>
                  <a:schemeClr val="tx1"/>
                </a:solidFill>
                <a:latin typeface="+mj-lt"/>
              </a:rPr>
              <a:t>en Verwaltungsstrukturen</a:t>
            </a:r>
            <a:endParaRPr kumimoji="0" lang="de-DE" sz="1600" b="0" i="0" u="none" strike="noStrike" kern="1200" cap="none" spc="0" normalizeH="0" baseline="0" noProof="0" dirty="0">
              <a:ln>
                <a:noFill/>
              </a:ln>
              <a:solidFill>
                <a:schemeClr val="tx1"/>
              </a:solidFill>
              <a:effectLst/>
              <a:uLnTx/>
              <a:uFillTx/>
              <a:latin typeface="+mj-lt"/>
              <a:ea typeface="+mn-ea"/>
              <a:cs typeface="Arial" charset="0"/>
            </a:endParaRPr>
          </a:p>
        </p:txBody>
      </p:sp>
      <p:sp>
        <p:nvSpPr>
          <p:cNvPr id="8" name="Textfeld 7">
            <a:extLst>
              <a:ext uri="{FF2B5EF4-FFF2-40B4-BE49-F238E27FC236}">
                <a16:creationId xmlns:a16="http://schemas.microsoft.com/office/drawing/2014/main" id="{28128650-50D1-D3E2-968D-BE7548702D2A}"/>
              </a:ext>
            </a:extLst>
          </p:cNvPr>
          <p:cNvSpPr txBox="1"/>
          <p:nvPr/>
        </p:nvSpPr>
        <p:spPr>
          <a:xfrm>
            <a:off x="6273752" y="6038157"/>
            <a:ext cx="5222848" cy="369332"/>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de-DE" sz="1800" b="1" i="0" u="none" strike="noStrike" kern="1200" cap="none" spc="0" normalizeH="0" baseline="0" noProof="0" dirty="0">
                <a:ln>
                  <a:noFill/>
                </a:ln>
                <a:solidFill>
                  <a:schemeClr val="tx1"/>
                </a:solidFill>
                <a:effectLst/>
                <a:uLnTx/>
                <a:uFillTx/>
                <a:latin typeface="+mj-lt"/>
                <a:ea typeface="+mn-ea"/>
                <a:cs typeface="Arial" charset="0"/>
              </a:rPr>
              <a:t>Machen Sie sich für die </a:t>
            </a:r>
            <a:r>
              <a:rPr kumimoji="0" lang="de-DE" sz="1800" b="1" i="0" u="none" strike="noStrike" kern="1200" cap="none" spc="0" normalizeH="0" baseline="0" noProof="0" dirty="0" err="1">
                <a:ln>
                  <a:noFill/>
                </a:ln>
                <a:solidFill>
                  <a:schemeClr val="tx1"/>
                </a:solidFill>
                <a:effectLst/>
                <a:uLnTx/>
                <a:uFillTx/>
                <a:latin typeface="+mj-lt"/>
                <a:ea typeface="+mn-ea"/>
                <a:cs typeface="Arial" charset="0"/>
              </a:rPr>
              <a:t>AktivRegionen</a:t>
            </a:r>
            <a:r>
              <a:rPr kumimoji="0" lang="de-DE" sz="1800" b="1" i="0" u="none" strike="noStrike" kern="1200" cap="none" spc="0" normalizeH="0" baseline="0" noProof="0" dirty="0">
                <a:ln>
                  <a:noFill/>
                </a:ln>
                <a:solidFill>
                  <a:schemeClr val="tx1"/>
                </a:solidFill>
                <a:effectLst/>
                <a:uLnTx/>
                <a:uFillTx/>
                <a:latin typeface="+mj-lt"/>
                <a:ea typeface="+mn-ea"/>
                <a:cs typeface="Arial" charset="0"/>
              </a:rPr>
              <a:t> stark!</a:t>
            </a:r>
            <a:endParaRPr kumimoji="0" lang="de-DE" sz="1800" b="0" i="0" u="none" strike="noStrike" kern="1200" cap="none" spc="0" normalizeH="0" baseline="0" noProof="0" dirty="0">
              <a:ln>
                <a:noFill/>
              </a:ln>
              <a:solidFill>
                <a:schemeClr val="tx1"/>
              </a:solidFill>
              <a:effectLst/>
              <a:uLnTx/>
              <a:uFillTx/>
              <a:latin typeface="+mj-lt"/>
              <a:ea typeface="+mn-ea"/>
              <a:cs typeface="Arial" charset="0"/>
            </a:endParaRPr>
          </a:p>
        </p:txBody>
      </p:sp>
      <p:pic>
        <p:nvPicPr>
          <p:cNvPr id="11" name="Grafik 10" descr="Münzen Silhouette">
            <a:extLst>
              <a:ext uri="{FF2B5EF4-FFF2-40B4-BE49-F238E27FC236}">
                <a16:creationId xmlns:a16="http://schemas.microsoft.com/office/drawing/2014/main" id="{7999458F-672A-3DF3-6905-4877E3D6121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92544" y="1503925"/>
            <a:ext cx="1290756" cy="1290756"/>
          </a:xfrm>
          <a:prstGeom prst="rect">
            <a:avLst/>
          </a:prstGeom>
        </p:spPr>
      </p:pic>
      <p:sp>
        <p:nvSpPr>
          <p:cNvPr id="3" name="Titel 1">
            <a:extLst>
              <a:ext uri="{FF2B5EF4-FFF2-40B4-BE49-F238E27FC236}">
                <a16:creationId xmlns:a16="http://schemas.microsoft.com/office/drawing/2014/main" id="{85CE0149-09B5-F466-72E3-EB60F138269E}"/>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10" name="Rechteck 9">
            <a:extLst>
              <a:ext uri="{FF2B5EF4-FFF2-40B4-BE49-F238E27FC236}">
                <a16:creationId xmlns:a16="http://schemas.microsoft.com/office/drawing/2014/main" id="{9FC3C8E8-8DD4-8802-8135-926F06F9069E}"/>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Datumsplatzhalter 13">
            <a:extLst>
              <a:ext uri="{FF2B5EF4-FFF2-40B4-BE49-F238E27FC236}">
                <a16:creationId xmlns:a16="http://schemas.microsoft.com/office/drawing/2014/main" id="{CD277361-2657-B2F4-06C8-97EC9C1CB9EB}"/>
              </a:ext>
            </a:extLst>
          </p:cNvPr>
          <p:cNvSpPr>
            <a:spLocks noGrp="1"/>
          </p:cNvSpPr>
          <p:nvPr>
            <p:ph type="dt" sz="half" idx="10"/>
          </p:nvPr>
        </p:nvSpPr>
        <p:spPr>
          <a:xfrm>
            <a:off x="838200" y="6356350"/>
            <a:ext cx="2743200" cy="365125"/>
          </a:xfrm>
        </p:spPr>
        <p:txBody>
          <a:bodyPr/>
          <a:lstStyle/>
          <a:p>
            <a:r>
              <a:rPr lang="de-DE" dirty="0"/>
              <a:t>23.06.2026</a:t>
            </a:r>
          </a:p>
        </p:txBody>
      </p:sp>
      <p:sp>
        <p:nvSpPr>
          <p:cNvPr id="9" name="Foliennummernplatzhalter 18">
            <a:extLst>
              <a:ext uri="{FF2B5EF4-FFF2-40B4-BE49-F238E27FC236}">
                <a16:creationId xmlns:a16="http://schemas.microsoft.com/office/drawing/2014/main" id="{57E40138-334C-29D1-E554-68B5CB4F0DA3}"/>
              </a:ext>
            </a:extLst>
          </p:cNvPr>
          <p:cNvSpPr>
            <a:spLocks noGrp="1"/>
          </p:cNvSpPr>
          <p:nvPr>
            <p:ph type="sldNum" sz="quarter" idx="12"/>
          </p:nvPr>
        </p:nvSpPr>
        <p:spPr>
          <a:xfrm>
            <a:off x="8610600" y="6356350"/>
            <a:ext cx="2743200" cy="365125"/>
          </a:xfrm>
        </p:spPr>
        <p:txBody>
          <a:bodyPr/>
          <a:lstStyle/>
          <a:p>
            <a:fld id="{FF26D450-241C-49D8-A09E-EB203266E317}" type="slidenum">
              <a:rPr lang="de-DE" smtClean="0"/>
              <a:t>13</a:t>
            </a:fld>
            <a:endParaRPr lang="de-DE"/>
          </a:p>
        </p:txBody>
      </p:sp>
      <p:sp>
        <p:nvSpPr>
          <p:cNvPr id="12" name="Fußzeilenplatzhalter 17">
            <a:extLst>
              <a:ext uri="{FF2B5EF4-FFF2-40B4-BE49-F238E27FC236}">
                <a16:creationId xmlns:a16="http://schemas.microsoft.com/office/drawing/2014/main" id="{956A4977-EB0F-4980-6A8B-F18BFEC10AA4}"/>
              </a:ext>
            </a:extLst>
          </p:cNvPr>
          <p:cNvSpPr>
            <a:spLocks noGrp="1"/>
          </p:cNvSpPr>
          <p:nvPr>
            <p:ph type="ftr" sz="quarter" idx="11"/>
          </p:nvPr>
        </p:nvSpPr>
        <p:spPr>
          <a:xfrm>
            <a:off x="1703512" y="6356350"/>
            <a:ext cx="9361040" cy="365125"/>
          </a:xfrm>
        </p:spPr>
        <p:txBody>
          <a:bodyPr/>
          <a:lstStyle/>
          <a:p>
            <a:r>
              <a:rPr lang="de-DE"/>
              <a:t>Holsteiner Auenland - LAG AktivRegion e.V. | Mitgliederversammlung</a:t>
            </a:r>
            <a:endParaRPr lang="de-DE" dirty="0"/>
          </a:p>
        </p:txBody>
      </p:sp>
    </p:spTree>
    <p:extLst>
      <p:ext uri="{BB962C8B-B14F-4D97-AF65-F5344CB8AC3E}">
        <p14:creationId xmlns:p14="http://schemas.microsoft.com/office/powerpoint/2010/main" val="258802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F65D6-2587-8187-66E2-FBEDCB06CFC0}"/>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06A21F8D-A4BE-4550-3017-E5B60AB196DF}"/>
              </a:ext>
            </a:extLst>
          </p:cNvPr>
          <p:cNvPicPr>
            <a:picLocks noChangeAspect="1"/>
          </p:cNvPicPr>
          <p:nvPr/>
        </p:nvPicPr>
        <p:blipFill>
          <a:blip r:embed="rId2"/>
          <a:stretch>
            <a:fillRect/>
          </a:stretch>
        </p:blipFill>
        <p:spPr>
          <a:xfrm>
            <a:off x="507461" y="1996464"/>
            <a:ext cx="9152418" cy="2291778"/>
          </a:xfrm>
          <a:prstGeom prst="rect">
            <a:avLst/>
          </a:prstGeom>
        </p:spPr>
      </p:pic>
      <p:sp>
        <p:nvSpPr>
          <p:cNvPr id="4" name="Rechteck 3">
            <a:extLst>
              <a:ext uri="{FF2B5EF4-FFF2-40B4-BE49-F238E27FC236}">
                <a16:creationId xmlns:a16="http://schemas.microsoft.com/office/drawing/2014/main" id="{C7179B60-4652-C941-050B-08D1A19459A4}"/>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E7A8D5C0-6EA8-E4DE-AED4-60946FF11DBE}"/>
              </a:ext>
            </a:extLst>
          </p:cNvPr>
          <p:cNvSpPr/>
          <p:nvPr/>
        </p:nvSpPr>
        <p:spPr>
          <a:xfrm>
            <a:off x="9367602" y="1567840"/>
            <a:ext cx="2574524" cy="861134"/>
          </a:xfrm>
          <a:custGeom>
            <a:avLst/>
            <a:gdLst>
              <a:gd name="csX0" fmla="*/ 0 w 2574524"/>
              <a:gd name="csY0" fmla="*/ 430567 h 861134"/>
              <a:gd name="csX1" fmla="*/ 1287262 w 2574524"/>
              <a:gd name="csY1" fmla="*/ 0 h 861134"/>
              <a:gd name="csX2" fmla="*/ 2574524 w 2574524"/>
              <a:gd name="csY2" fmla="*/ 430567 h 861134"/>
              <a:gd name="csX3" fmla="*/ 1287262 w 2574524"/>
              <a:gd name="csY3" fmla="*/ 861134 h 861134"/>
              <a:gd name="csX4" fmla="*/ 0 w 2574524"/>
              <a:gd name="csY4" fmla="*/ 430567 h 861134"/>
            </a:gdLst>
            <a:ahLst/>
            <a:cxnLst>
              <a:cxn ang="0">
                <a:pos x="csX0" y="csY0"/>
              </a:cxn>
              <a:cxn ang="0">
                <a:pos x="csX1" y="csY1"/>
              </a:cxn>
              <a:cxn ang="0">
                <a:pos x="csX2" y="csY2"/>
              </a:cxn>
              <a:cxn ang="0">
                <a:pos x="csX3" y="csY3"/>
              </a:cxn>
              <a:cxn ang="0">
                <a:pos x="csX4" y="csY4"/>
              </a:cxn>
            </a:cxnLst>
            <a:rect l="l" t="t" r="r" b="b"/>
            <a:pathLst>
              <a:path w="2574524" h="861134" fill="none" extrusionOk="0">
                <a:moveTo>
                  <a:pt x="0" y="430567"/>
                </a:moveTo>
                <a:cubicBezTo>
                  <a:pt x="-73963" y="116690"/>
                  <a:pt x="549251" y="-52342"/>
                  <a:pt x="1287262" y="0"/>
                </a:cubicBezTo>
                <a:cubicBezTo>
                  <a:pt x="2014020" y="1876"/>
                  <a:pt x="2533577" y="182559"/>
                  <a:pt x="2574524" y="430567"/>
                </a:cubicBezTo>
                <a:cubicBezTo>
                  <a:pt x="2506164" y="650091"/>
                  <a:pt x="1870073" y="938985"/>
                  <a:pt x="1287262" y="861134"/>
                </a:cubicBezTo>
                <a:cubicBezTo>
                  <a:pt x="553542" y="857879"/>
                  <a:pt x="-1331" y="610837"/>
                  <a:pt x="0" y="430567"/>
                </a:cubicBezTo>
                <a:close/>
              </a:path>
              <a:path w="2574524" h="861134" stroke="0" extrusionOk="0">
                <a:moveTo>
                  <a:pt x="0" y="430567"/>
                </a:moveTo>
                <a:cubicBezTo>
                  <a:pt x="-56577" y="183226"/>
                  <a:pt x="538842" y="27331"/>
                  <a:pt x="1287262" y="0"/>
                </a:cubicBezTo>
                <a:cubicBezTo>
                  <a:pt x="2017924" y="-11358"/>
                  <a:pt x="2562502" y="182409"/>
                  <a:pt x="2574524" y="430567"/>
                </a:cubicBezTo>
                <a:cubicBezTo>
                  <a:pt x="2612265" y="677197"/>
                  <a:pt x="2082380" y="793987"/>
                  <a:pt x="1287262" y="861134"/>
                </a:cubicBezTo>
                <a:cubicBezTo>
                  <a:pt x="580417"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Jahresplanung</a:t>
            </a:r>
            <a:endParaRPr lang="de-DE" sz="2000" b="1" dirty="0">
              <a:solidFill>
                <a:schemeClr val="tx1"/>
              </a:solidFill>
              <a:latin typeface="+mj-lt"/>
            </a:endParaRPr>
          </a:p>
        </p:txBody>
      </p:sp>
      <p:sp>
        <p:nvSpPr>
          <p:cNvPr id="16" name="Ellipse 15">
            <a:extLst>
              <a:ext uri="{FF2B5EF4-FFF2-40B4-BE49-F238E27FC236}">
                <a16:creationId xmlns:a16="http://schemas.microsoft.com/office/drawing/2014/main" id="{FE919495-2B22-DA5F-3606-91A35DBB046F}"/>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2BF4B453-66DF-0B0B-45F7-4F07635EC36A}"/>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13">
            <a:extLst>
              <a:ext uri="{FF2B5EF4-FFF2-40B4-BE49-F238E27FC236}">
                <a16:creationId xmlns:a16="http://schemas.microsoft.com/office/drawing/2014/main" id="{447B8663-F06A-7455-452F-4B3E8F47F186}"/>
              </a:ext>
            </a:extLst>
          </p:cNvPr>
          <p:cNvSpPr>
            <a:spLocks noGrp="1"/>
          </p:cNvSpPr>
          <p:nvPr>
            <p:ph type="dt" sz="half" idx="10"/>
          </p:nvPr>
        </p:nvSpPr>
        <p:spPr/>
        <p:txBody>
          <a:bodyPr/>
          <a:lstStyle/>
          <a:p>
            <a:r>
              <a:rPr lang="de-DE" dirty="0"/>
              <a:t>23.06.2026</a:t>
            </a:r>
          </a:p>
        </p:txBody>
      </p:sp>
      <p:sp>
        <p:nvSpPr>
          <p:cNvPr id="19" name="Foliennummernplatzhalter 18">
            <a:extLst>
              <a:ext uri="{FF2B5EF4-FFF2-40B4-BE49-F238E27FC236}">
                <a16:creationId xmlns:a16="http://schemas.microsoft.com/office/drawing/2014/main" id="{0A1CC7DE-25E2-04B5-FA80-2E0599CA30D9}"/>
              </a:ext>
            </a:extLst>
          </p:cNvPr>
          <p:cNvSpPr>
            <a:spLocks noGrp="1"/>
          </p:cNvSpPr>
          <p:nvPr>
            <p:ph type="sldNum" sz="quarter" idx="12"/>
          </p:nvPr>
        </p:nvSpPr>
        <p:spPr/>
        <p:txBody>
          <a:bodyPr/>
          <a:lstStyle/>
          <a:p>
            <a:fld id="{FF26D450-241C-49D8-A09E-EB203266E317}" type="slidenum">
              <a:rPr lang="de-DE" smtClean="0"/>
              <a:t>14</a:t>
            </a:fld>
            <a:endParaRPr lang="de-DE"/>
          </a:p>
        </p:txBody>
      </p:sp>
      <p:sp>
        <p:nvSpPr>
          <p:cNvPr id="21" name="Inhaltsplatzhalter 2">
            <a:extLst>
              <a:ext uri="{FF2B5EF4-FFF2-40B4-BE49-F238E27FC236}">
                <a16:creationId xmlns:a16="http://schemas.microsoft.com/office/drawing/2014/main" id="{56FD9F47-7414-1DC7-83E0-11086CF869B8}"/>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22" name="Fußzeilenplatzhalter 17">
            <a:extLst>
              <a:ext uri="{FF2B5EF4-FFF2-40B4-BE49-F238E27FC236}">
                <a16:creationId xmlns:a16="http://schemas.microsoft.com/office/drawing/2014/main" id="{2349ECA8-11AF-2D5B-4D3B-93983AC0755F}"/>
              </a:ext>
            </a:extLst>
          </p:cNvPr>
          <p:cNvSpPr>
            <a:spLocks noGrp="1"/>
          </p:cNvSpPr>
          <p:nvPr>
            <p:ph type="ftr" sz="quarter" idx="11"/>
          </p:nvPr>
        </p:nvSpPr>
        <p:spPr>
          <a:xfrm>
            <a:off x="1703512" y="6356350"/>
            <a:ext cx="9361040" cy="365125"/>
          </a:xfrm>
        </p:spPr>
        <p:txBody>
          <a:bodyPr/>
          <a:lstStyle/>
          <a:p>
            <a:r>
              <a:rPr lang="de-DE"/>
              <a:t>Holsteiner Auenland - LAG AktivRegion e.V. | Mitgliederversammlung</a:t>
            </a:r>
            <a:endParaRPr lang="de-DE" dirty="0"/>
          </a:p>
        </p:txBody>
      </p:sp>
      <p:sp>
        <p:nvSpPr>
          <p:cNvPr id="8" name="Inhaltsplatzhalter 2">
            <a:extLst>
              <a:ext uri="{FF2B5EF4-FFF2-40B4-BE49-F238E27FC236}">
                <a16:creationId xmlns:a16="http://schemas.microsoft.com/office/drawing/2014/main" id="{B6AB3DCB-7DF3-4188-A72E-ECBBD6A3A0BF}"/>
              </a:ext>
            </a:extLst>
          </p:cNvPr>
          <p:cNvSpPr txBox="1">
            <a:spLocks/>
          </p:cNvSpPr>
          <p:nvPr/>
        </p:nvSpPr>
        <p:spPr>
          <a:xfrm>
            <a:off x="496389" y="1456800"/>
            <a:ext cx="8479931"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pPr>
            <a:r>
              <a:rPr lang="de-DE" sz="1600" b="1" dirty="0">
                <a:solidFill>
                  <a:srgbClr val="ADC217"/>
                </a:solidFill>
                <a:latin typeface="+mj-lt"/>
                <a:sym typeface="Wingdings" panose="05000000000000000000" pitchFamily="2" charset="2"/>
              </a:rPr>
              <a:t>Jahresbericht 2025</a:t>
            </a:r>
          </a:p>
          <a:p>
            <a:pPr marL="0" indent="0" fontAlgn="auto">
              <a:lnSpc>
                <a:spcPct val="150000"/>
              </a:lnSpc>
              <a:spcBef>
                <a:spcPts val="0"/>
              </a:spcBef>
              <a:spcAft>
                <a:spcPts val="0"/>
              </a:spcAft>
              <a:buFont typeface="Arial" panose="020B0604020202020204" pitchFamily="34" charset="0"/>
              <a:buNone/>
            </a:pPr>
            <a:endParaRPr lang="de-DE" sz="1600" b="1" dirty="0">
              <a:solidFill>
                <a:srgbClr val="ADC217"/>
              </a:solidFill>
              <a:latin typeface="+mj-lt"/>
              <a:sym typeface="Wingdings" panose="05000000000000000000" pitchFamily="2" charset="2"/>
            </a:endParaRPr>
          </a:p>
          <a:p>
            <a:pPr fontAlgn="auto">
              <a:lnSpc>
                <a:spcPct val="150000"/>
              </a:lnSpc>
              <a:spcBef>
                <a:spcPts val="0"/>
              </a:spcBef>
              <a:spcAft>
                <a:spcPts val="0"/>
              </a:spcAft>
              <a:buFont typeface="Calibri" panose="020F0502020204030204" pitchFamily="34" charset="0"/>
              <a:buChar char="∙"/>
            </a:pPr>
            <a:endParaRPr lang="de-DE" sz="1600" dirty="0">
              <a:solidFill>
                <a:prstClr val="black"/>
              </a:solidFill>
              <a:latin typeface="+mj-lt"/>
              <a:sym typeface="Wingdings" panose="05000000000000000000" pitchFamily="2" charset="2"/>
            </a:endParaRPr>
          </a:p>
          <a:p>
            <a:pPr marL="0" indent="0" fontAlgn="auto">
              <a:lnSpc>
                <a:spcPct val="150000"/>
              </a:lnSpc>
              <a:spcBef>
                <a:spcPts val="0"/>
              </a:spcBef>
              <a:spcAft>
                <a:spcPts val="0"/>
              </a:spcAft>
              <a:buFont typeface="Arial" panose="020B0604020202020204" pitchFamily="34" charset="0"/>
              <a:buNone/>
            </a:pPr>
            <a:endParaRPr lang="de-DE" sz="1600" b="1" dirty="0">
              <a:solidFill>
                <a:prstClr val="black"/>
              </a:solidFill>
              <a:latin typeface="+mj-lt"/>
              <a:sym typeface="Wingdings" panose="05000000000000000000" pitchFamily="2" charset="2"/>
            </a:endParaRPr>
          </a:p>
          <a:p>
            <a:pPr marL="0" indent="0" fontAlgn="auto">
              <a:lnSpc>
                <a:spcPct val="150000"/>
              </a:lnSpc>
              <a:spcBef>
                <a:spcPts val="0"/>
              </a:spcBef>
              <a:spcAft>
                <a:spcPts val="0"/>
              </a:spcAft>
              <a:buNone/>
            </a:pPr>
            <a:endParaRPr lang="de-DE" sz="1600" dirty="0">
              <a:solidFill>
                <a:prstClr val="black"/>
              </a:solidFill>
              <a:latin typeface="+mj-lt"/>
              <a:sym typeface="Wingdings" panose="05000000000000000000" pitchFamily="2" charset="2"/>
            </a:endParaRPr>
          </a:p>
        </p:txBody>
      </p:sp>
      <p:pic>
        <p:nvPicPr>
          <p:cNvPr id="9" name="Grafik 8">
            <a:extLst>
              <a:ext uri="{FF2B5EF4-FFF2-40B4-BE49-F238E27FC236}">
                <a16:creationId xmlns:a16="http://schemas.microsoft.com/office/drawing/2014/main" id="{91BD50B7-7ADE-6899-6770-9ADBE0B61AC0}"/>
              </a:ext>
            </a:extLst>
          </p:cNvPr>
          <p:cNvPicPr>
            <a:picLocks noChangeAspect="1"/>
          </p:cNvPicPr>
          <p:nvPr/>
        </p:nvPicPr>
        <p:blipFill>
          <a:blip r:embed="rId3"/>
          <a:stretch>
            <a:fillRect/>
          </a:stretch>
        </p:blipFill>
        <p:spPr>
          <a:xfrm>
            <a:off x="507461" y="4391241"/>
            <a:ext cx="9909019" cy="1802994"/>
          </a:xfrm>
          <a:prstGeom prst="rect">
            <a:avLst/>
          </a:prstGeom>
        </p:spPr>
      </p:pic>
      <p:sp>
        <p:nvSpPr>
          <p:cNvPr id="7" name="Titel 1">
            <a:extLst>
              <a:ext uri="{FF2B5EF4-FFF2-40B4-BE49-F238E27FC236}">
                <a16:creationId xmlns:a16="http://schemas.microsoft.com/office/drawing/2014/main" id="{FE5A94D8-E53D-9286-F8ED-77D2A9055652}"/>
              </a:ext>
            </a:extLst>
          </p:cNvPr>
          <p:cNvSpPr txBox="1">
            <a:spLocks/>
          </p:cNvSpPr>
          <p:nvPr/>
        </p:nvSpPr>
        <p:spPr>
          <a:xfrm>
            <a:off x="496389" y="365126"/>
            <a:ext cx="10857411" cy="6341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de-DE" sz="1800" b="1">
                <a:solidFill>
                  <a:srgbClr val="ADC217"/>
                </a:solidFill>
              </a:rPr>
              <a:t>TOP 5 Bericht des Vorstandes und der Geschäftsstelle</a:t>
            </a:r>
            <a:endParaRPr lang="de-DE" sz="1800" b="1" dirty="0">
              <a:solidFill>
                <a:srgbClr val="ADC217"/>
              </a:solidFill>
            </a:endParaRPr>
          </a:p>
        </p:txBody>
      </p:sp>
      <p:sp>
        <p:nvSpPr>
          <p:cNvPr id="3" name="Textfeld 2">
            <a:extLst>
              <a:ext uri="{FF2B5EF4-FFF2-40B4-BE49-F238E27FC236}">
                <a16:creationId xmlns:a16="http://schemas.microsoft.com/office/drawing/2014/main" id="{0597B539-29D8-22F6-6DD3-DBFFED3C7540}"/>
              </a:ext>
            </a:extLst>
          </p:cNvPr>
          <p:cNvSpPr txBox="1"/>
          <p:nvPr/>
        </p:nvSpPr>
        <p:spPr>
          <a:xfrm>
            <a:off x="9651761" y="2737275"/>
            <a:ext cx="2210466" cy="1323439"/>
          </a:xfrm>
          <a:prstGeom prst="rect">
            <a:avLst/>
          </a:prstGeom>
          <a:noFill/>
        </p:spPr>
        <p:txBody>
          <a:bodyPr wrap="square">
            <a:spAutoFit/>
          </a:bodyPr>
          <a:lstStyle/>
          <a:p>
            <a:pPr marL="285750" indent="-285750">
              <a:lnSpc>
                <a:spcPct val="100000"/>
              </a:lnSpc>
              <a:buFont typeface="Arial" panose="020B0604020202020204" pitchFamily="34" charset="0"/>
              <a:buChar char="∙"/>
            </a:pPr>
            <a:r>
              <a:rPr lang="de-DE" sz="1600" dirty="0">
                <a:latin typeface="+mj-lt"/>
              </a:rPr>
              <a:t>Erstellung und Abgabe des Jahresberichts für 2025 am 31.01.2026</a:t>
            </a:r>
          </a:p>
          <a:p>
            <a:pPr marL="285750" indent="-285750">
              <a:lnSpc>
                <a:spcPct val="100000"/>
              </a:lnSpc>
              <a:buFont typeface="Arial" panose="020B0604020202020204" pitchFamily="34" charset="0"/>
              <a:buChar char="∙"/>
            </a:pPr>
            <a:r>
              <a:rPr lang="de-DE" sz="1600" dirty="0">
                <a:latin typeface="+mj-lt"/>
              </a:rPr>
              <a:t>Entwicklung positiv</a:t>
            </a:r>
          </a:p>
        </p:txBody>
      </p:sp>
    </p:spTree>
    <p:extLst>
      <p:ext uri="{BB962C8B-B14F-4D97-AF65-F5344CB8AC3E}">
        <p14:creationId xmlns:p14="http://schemas.microsoft.com/office/powerpoint/2010/main" val="265942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B66DF-FC07-C97D-0884-6C97155FAC87}"/>
            </a:ext>
          </a:extLst>
        </p:cNvPr>
        <p:cNvGrpSpPr/>
        <p:nvPr/>
      </p:nvGrpSpPr>
      <p:grpSpPr>
        <a:xfrm>
          <a:off x="0" y="0"/>
          <a:ext cx="0" cy="0"/>
          <a:chOff x="0" y="0"/>
          <a:chExt cx="0" cy="0"/>
        </a:xfrm>
      </p:grpSpPr>
      <p:pic>
        <p:nvPicPr>
          <p:cNvPr id="6" name="Grafik 5">
            <a:extLst>
              <a:ext uri="{FF2B5EF4-FFF2-40B4-BE49-F238E27FC236}">
                <a16:creationId xmlns:a16="http://schemas.microsoft.com/office/drawing/2014/main" id="{505FC70B-DF5D-D85C-572C-54E4CB76BDB6}"/>
              </a:ext>
            </a:extLst>
          </p:cNvPr>
          <p:cNvPicPr>
            <a:picLocks noChangeAspect="1"/>
          </p:cNvPicPr>
          <p:nvPr/>
        </p:nvPicPr>
        <p:blipFill>
          <a:blip r:embed="rId2"/>
          <a:stretch>
            <a:fillRect/>
          </a:stretch>
        </p:blipFill>
        <p:spPr>
          <a:xfrm>
            <a:off x="701411" y="1479102"/>
            <a:ext cx="10128888" cy="1473148"/>
          </a:xfrm>
          <a:prstGeom prst="rect">
            <a:avLst/>
          </a:prstGeom>
        </p:spPr>
      </p:pic>
      <p:sp>
        <p:nvSpPr>
          <p:cNvPr id="4" name="Rechteck 3">
            <a:extLst>
              <a:ext uri="{FF2B5EF4-FFF2-40B4-BE49-F238E27FC236}">
                <a16:creationId xmlns:a16="http://schemas.microsoft.com/office/drawing/2014/main" id="{B5659C53-8EB6-EC99-15FA-B23FA8EF1902}"/>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13">
            <a:extLst>
              <a:ext uri="{FF2B5EF4-FFF2-40B4-BE49-F238E27FC236}">
                <a16:creationId xmlns:a16="http://schemas.microsoft.com/office/drawing/2014/main" id="{DCCFAA99-FD5B-9270-9797-F47C677165B5}"/>
              </a:ext>
            </a:extLst>
          </p:cNvPr>
          <p:cNvSpPr>
            <a:spLocks noGrp="1"/>
          </p:cNvSpPr>
          <p:nvPr>
            <p:ph type="dt" sz="half" idx="10"/>
          </p:nvPr>
        </p:nvSpPr>
        <p:spPr/>
        <p:txBody>
          <a:bodyPr/>
          <a:lstStyle/>
          <a:p>
            <a:r>
              <a:rPr lang="de-DE"/>
              <a:t>23.06.2026</a:t>
            </a:r>
            <a:endParaRPr lang="de-DE" dirty="0"/>
          </a:p>
        </p:txBody>
      </p:sp>
      <p:sp>
        <p:nvSpPr>
          <p:cNvPr id="19" name="Foliennummernplatzhalter 18">
            <a:extLst>
              <a:ext uri="{FF2B5EF4-FFF2-40B4-BE49-F238E27FC236}">
                <a16:creationId xmlns:a16="http://schemas.microsoft.com/office/drawing/2014/main" id="{A932BA82-43AB-A832-F7C2-260AA5E6737B}"/>
              </a:ext>
            </a:extLst>
          </p:cNvPr>
          <p:cNvSpPr>
            <a:spLocks noGrp="1"/>
          </p:cNvSpPr>
          <p:nvPr>
            <p:ph type="sldNum" sz="quarter" idx="12"/>
          </p:nvPr>
        </p:nvSpPr>
        <p:spPr/>
        <p:txBody>
          <a:bodyPr/>
          <a:lstStyle/>
          <a:p>
            <a:fld id="{FF26D450-241C-49D8-A09E-EB203266E317}" type="slidenum">
              <a:rPr lang="de-DE" smtClean="0"/>
              <a:t>15</a:t>
            </a:fld>
            <a:endParaRPr lang="de-DE"/>
          </a:p>
        </p:txBody>
      </p:sp>
      <p:sp>
        <p:nvSpPr>
          <p:cNvPr id="21" name="Inhaltsplatzhalter 2">
            <a:extLst>
              <a:ext uri="{FF2B5EF4-FFF2-40B4-BE49-F238E27FC236}">
                <a16:creationId xmlns:a16="http://schemas.microsoft.com/office/drawing/2014/main" id="{FC951A23-4817-B1FD-1A82-DC3411557F3D}"/>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pic>
        <p:nvPicPr>
          <p:cNvPr id="13" name="Grafik 12">
            <a:extLst>
              <a:ext uri="{FF2B5EF4-FFF2-40B4-BE49-F238E27FC236}">
                <a16:creationId xmlns:a16="http://schemas.microsoft.com/office/drawing/2014/main" id="{790B4A2C-5486-CCB1-6226-EC5E6807B600}"/>
              </a:ext>
            </a:extLst>
          </p:cNvPr>
          <p:cNvPicPr>
            <a:picLocks noChangeAspect="1"/>
          </p:cNvPicPr>
          <p:nvPr/>
        </p:nvPicPr>
        <p:blipFill>
          <a:blip r:embed="rId3"/>
          <a:stretch>
            <a:fillRect/>
          </a:stretch>
        </p:blipFill>
        <p:spPr>
          <a:xfrm>
            <a:off x="838200" y="3061108"/>
            <a:ext cx="8747418" cy="1642740"/>
          </a:xfrm>
          <a:prstGeom prst="rect">
            <a:avLst/>
          </a:prstGeom>
        </p:spPr>
      </p:pic>
      <p:pic>
        <p:nvPicPr>
          <p:cNvPr id="20" name="Grafik 19">
            <a:extLst>
              <a:ext uri="{FF2B5EF4-FFF2-40B4-BE49-F238E27FC236}">
                <a16:creationId xmlns:a16="http://schemas.microsoft.com/office/drawing/2014/main" id="{B90D3AF1-F050-1140-7D22-91C2D9384CDA}"/>
              </a:ext>
            </a:extLst>
          </p:cNvPr>
          <p:cNvPicPr>
            <a:picLocks noChangeAspect="1"/>
          </p:cNvPicPr>
          <p:nvPr/>
        </p:nvPicPr>
        <p:blipFill>
          <a:blip r:embed="rId4"/>
          <a:stretch>
            <a:fillRect/>
          </a:stretch>
        </p:blipFill>
        <p:spPr>
          <a:xfrm>
            <a:off x="789273" y="4774924"/>
            <a:ext cx="9492109" cy="1546754"/>
          </a:xfrm>
          <a:prstGeom prst="rect">
            <a:avLst/>
          </a:prstGeom>
        </p:spPr>
      </p:pic>
      <p:sp>
        <p:nvSpPr>
          <p:cNvPr id="7" name="Titel 1">
            <a:extLst>
              <a:ext uri="{FF2B5EF4-FFF2-40B4-BE49-F238E27FC236}">
                <a16:creationId xmlns:a16="http://schemas.microsoft.com/office/drawing/2014/main" id="{BC1F81C6-38A2-0DA5-6C2C-76E8BB43E81D}"/>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2" name="Fußzeilenplatzhalter 17">
            <a:extLst>
              <a:ext uri="{FF2B5EF4-FFF2-40B4-BE49-F238E27FC236}">
                <a16:creationId xmlns:a16="http://schemas.microsoft.com/office/drawing/2014/main" id="{A57165B1-1207-ED03-20E2-35B114EAAE1B}"/>
              </a:ext>
            </a:extLst>
          </p:cNvPr>
          <p:cNvSpPr>
            <a:spLocks noGrp="1"/>
          </p:cNvSpPr>
          <p:nvPr>
            <p:ph type="ftr" sz="quarter" idx="11"/>
          </p:nvPr>
        </p:nvSpPr>
        <p:spPr>
          <a:xfrm>
            <a:off x="1703512" y="6356350"/>
            <a:ext cx="9361040" cy="365125"/>
          </a:xfrm>
        </p:spPr>
        <p:txBody>
          <a:bodyPr/>
          <a:lstStyle/>
          <a:p>
            <a:r>
              <a:rPr lang="de-DE"/>
              <a:t>Holsteiner Auenland - LAG AktivRegion e.V. | Mitgliederversammlung</a:t>
            </a:r>
            <a:endParaRPr lang="de-DE" dirty="0"/>
          </a:p>
        </p:txBody>
      </p:sp>
    </p:spTree>
    <p:extLst>
      <p:ext uri="{BB962C8B-B14F-4D97-AF65-F5344CB8AC3E}">
        <p14:creationId xmlns:p14="http://schemas.microsoft.com/office/powerpoint/2010/main" val="81116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C139-ED8B-9594-C89B-92105659844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4" name="Rechteck 3">
            <a:extLst>
              <a:ext uri="{FF2B5EF4-FFF2-40B4-BE49-F238E27FC236}">
                <a16:creationId xmlns:a16="http://schemas.microsoft.com/office/drawing/2014/main" id="{7A4F6665-3D57-6A0E-7788-0321F4E1DC81}"/>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803A27FE-01ED-CB91-72B8-009184A79C2B}"/>
              </a:ext>
            </a:extLst>
          </p:cNvPr>
          <p:cNvSpPr/>
          <p:nvPr/>
        </p:nvSpPr>
        <p:spPr>
          <a:xfrm>
            <a:off x="9367602" y="1567840"/>
            <a:ext cx="2574524" cy="861134"/>
          </a:xfrm>
          <a:custGeom>
            <a:avLst/>
            <a:gdLst>
              <a:gd name="csX0" fmla="*/ 0 w 2574524"/>
              <a:gd name="csY0" fmla="*/ 430567 h 861134"/>
              <a:gd name="csX1" fmla="*/ 1287262 w 2574524"/>
              <a:gd name="csY1" fmla="*/ 0 h 861134"/>
              <a:gd name="csX2" fmla="*/ 2574524 w 2574524"/>
              <a:gd name="csY2" fmla="*/ 430567 h 861134"/>
              <a:gd name="csX3" fmla="*/ 1287262 w 2574524"/>
              <a:gd name="csY3" fmla="*/ 861134 h 861134"/>
              <a:gd name="csX4" fmla="*/ 0 w 2574524"/>
              <a:gd name="csY4" fmla="*/ 430567 h 861134"/>
            </a:gdLst>
            <a:ahLst/>
            <a:cxnLst>
              <a:cxn ang="0">
                <a:pos x="csX0" y="csY0"/>
              </a:cxn>
              <a:cxn ang="0">
                <a:pos x="csX1" y="csY1"/>
              </a:cxn>
              <a:cxn ang="0">
                <a:pos x="csX2" y="csY2"/>
              </a:cxn>
              <a:cxn ang="0">
                <a:pos x="csX3" y="csY3"/>
              </a:cxn>
              <a:cxn ang="0">
                <a:pos x="csX4" y="csY4"/>
              </a:cxn>
            </a:cxnLst>
            <a:rect l="l" t="t" r="r" b="b"/>
            <a:pathLst>
              <a:path w="2574524" h="861134" fill="none" extrusionOk="0">
                <a:moveTo>
                  <a:pt x="0" y="430567"/>
                </a:moveTo>
                <a:cubicBezTo>
                  <a:pt x="-73963" y="116690"/>
                  <a:pt x="549251" y="-52342"/>
                  <a:pt x="1287262" y="0"/>
                </a:cubicBezTo>
                <a:cubicBezTo>
                  <a:pt x="2014020" y="1876"/>
                  <a:pt x="2533577" y="182559"/>
                  <a:pt x="2574524" y="430567"/>
                </a:cubicBezTo>
                <a:cubicBezTo>
                  <a:pt x="2506164" y="650091"/>
                  <a:pt x="1870073" y="938985"/>
                  <a:pt x="1287262" y="861134"/>
                </a:cubicBezTo>
                <a:cubicBezTo>
                  <a:pt x="553542" y="857879"/>
                  <a:pt x="-1331" y="610837"/>
                  <a:pt x="0" y="430567"/>
                </a:cubicBezTo>
                <a:close/>
              </a:path>
              <a:path w="2574524" h="861134" stroke="0" extrusionOk="0">
                <a:moveTo>
                  <a:pt x="0" y="430567"/>
                </a:moveTo>
                <a:cubicBezTo>
                  <a:pt x="-56577" y="183226"/>
                  <a:pt x="538842" y="27331"/>
                  <a:pt x="1287262" y="0"/>
                </a:cubicBezTo>
                <a:cubicBezTo>
                  <a:pt x="2017924" y="-11358"/>
                  <a:pt x="2562502" y="182409"/>
                  <a:pt x="2574524" y="430567"/>
                </a:cubicBezTo>
                <a:cubicBezTo>
                  <a:pt x="2612265" y="677197"/>
                  <a:pt x="2082380" y="793987"/>
                  <a:pt x="1287262" y="861134"/>
                </a:cubicBezTo>
                <a:cubicBezTo>
                  <a:pt x="580417"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Grundbudget</a:t>
            </a:r>
            <a:endParaRPr lang="de-DE" sz="2000" b="1" dirty="0">
              <a:solidFill>
                <a:schemeClr val="tx1"/>
              </a:solidFill>
              <a:latin typeface="+mj-lt"/>
            </a:endParaRPr>
          </a:p>
        </p:txBody>
      </p:sp>
      <p:sp>
        <p:nvSpPr>
          <p:cNvPr id="16" name="Ellipse 15">
            <a:extLst>
              <a:ext uri="{FF2B5EF4-FFF2-40B4-BE49-F238E27FC236}">
                <a16:creationId xmlns:a16="http://schemas.microsoft.com/office/drawing/2014/main" id="{7E21CD3E-7635-9CF6-55E2-AD95CE9616ED}"/>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55A32F89-28B6-1A1E-4FAC-7A48BE6BFF47}"/>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oliennummernplatzhalter 18">
            <a:extLst>
              <a:ext uri="{FF2B5EF4-FFF2-40B4-BE49-F238E27FC236}">
                <a16:creationId xmlns:a16="http://schemas.microsoft.com/office/drawing/2014/main" id="{A4F2A81E-458F-FB67-02AD-840B50BDA8FD}"/>
              </a:ext>
            </a:extLst>
          </p:cNvPr>
          <p:cNvSpPr>
            <a:spLocks noGrp="1"/>
          </p:cNvSpPr>
          <p:nvPr>
            <p:ph type="sldNum" sz="quarter" idx="12"/>
          </p:nvPr>
        </p:nvSpPr>
        <p:spPr>
          <a:xfrm>
            <a:off x="8610600" y="6448251"/>
            <a:ext cx="2743200" cy="365125"/>
          </a:xfrm>
        </p:spPr>
        <p:txBody>
          <a:bodyPr/>
          <a:lstStyle/>
          <a:p>
            <a:fld id="{FF26D450-241C-49D8-A09E-EB203266E317}" type="slidenum">
              <a:rPr lang="de-DE" smtClean="0"/>
              <a:t>16</a:t>
            </a:fld>
            <a:endParaRPr lang="de-DE"/>
          </a:p>
        </p:txBody>
      </p:sp>
      <p:sp>
        <p:nvSpPr>
          <p:cNvPr id="21" name="Inhaltsplatzhalter 2">
            <a:extLst>
              <a:ext uri="{FF2B5EF4-FFF2-40B4-BE49-F238E27FC236}">
                <a16:creationId xmlns:a16="http://schemas.microsoft.com/office/drawing/2014/main" id="{84D609B9-D1B2-8832-2E69-54095D096E4E}"/>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7" name="Inhaltsplatzhalter 2">
            <a:extLst>
              <a:ext uri="{FF2B5EF4-FFF2-40B4-BE49-F238E27FC236}">
                <a16:creationId xmlns:a16="http://schemas.microsoft.com/office/drawing/2014/main" id="{557CDF91-DB75-2BEF-2E8C-519844DA1C46}"/>
              </a:ext>
            </a:extLst>
          </p:cNvPr>
          <p:cNvSpPr>
            <a:spLocks noGrp="1"/>
          </p:cNvSpPr>
          <p:nvPr>
            <p:ph idx="1"/>
          </p:nvPr>
        </p:nvSpPr>
        <p:spPr>
          <a:xfrm>
            <a:off x="9273218" y="2744339"/>
            <a:ext cx="2667632" cy="3748535"/>
          </a:xfrm>
        </p:spPr>
        <p:txBody>
          <a:bodyPr>
            <a:normAutofit/>
          </a:bodyPr>
          <a:lstStyle/>
          <a:p>
            <a:pPr marL="0" indent="0">
              <a:spcBef>
                <a:spcPts val="0"/>
              </a:spcBef>
              <a:buNone/>
              <a:defRPr/>
            </a:pPr>
            <a:r>
              <a:rPr lang="de-DE" sz="1600" dirty="0">
                <a:solidFill>
                  <a:prstClr val="black"/>
                </a:solidFill>
                <a:latin typeface="+mj-lt"/>
                <a:sym typeface="Wingdings" panose="05000000000000000000" pitchFamily="2" charset="2"/>
              </a:rPr>
              <a:t>Aktueller Sachstand</a:t>
            </a:r>
          </a:p>
          <a:p>
            <a:pPr>
              <a:spcBef>
                <a:spcPts val="0"/>
              </a:spcBef>
              <a:buFont typeface="Calibri" panose="020F0502020204030204" pitchFamily="34" charset="0"/>
              <a:buChar char="∙"/>
              <a:defRPr/>
            </a:pPr>
            <a:r>
              <a:rPr lang="de-DE" sz="1600" dirty="0">
                <a:solidFill>
                  <a:prstClr val="black"/>
                </a:solidFill>
                <a:latin typeface="+mj-lt"/>
                <a:sym typeface="Wingdings" panose="05000000000000000000" pitchFamily="2" charset="2"/>
              </a:rPr>
              <a:t>Mittelbindung: 47,9 %</a:t>
            </a:r>
          </a:p>
          <a:p>
            <a:pPr>
              <a:spcBef>
                <a:spcPts val="0"/>
              </a:spcBef>
              <a:buFont typeface="Calibri" panose="020F0502020204030204" pitchFamily="34" charset="0"/>
              <a:buChar char="∙"/>
              <a:defRPr/>
            </a:pPr>
            <a:r>
              <a:rPr lang="de-DE" sz="1600" dirty="0">
                <a:solidFill>
                  <a:prstClr val="black"/>
                </a:solidFill>
                <a:latin typeface="+mj-lt"/>
                <a:sym typeface="Wingdings" panose="05000000000000000000" pitchFamily="2" charset="2"/>
              </a:rPr>
              <a:t>Rest aktuell: rund 1 Mio. €</a:t>
            </a:r>
          </a:p>
          <a:p>
            <a:pPr marL="0" indent="0">
              <a:spcBef>
                <a:spcPts val="0"/>
              </a:spcBef>
              <a:buNone/>
              <a:defRPr/>
            </a:pPr>
            <a:endParaRPr lang="de-DE" sz="1600" dirty="0">
              <a:solidFill>
                <a:prstClr val="black"/>
              </a:solidFill>
              <a:latin typeface="+mj-lt"/>
              <a:sym typeface="Wingdings" panose="05000000000000000000" pitchFamily="2" charset="2"/>
            </a:endParaRPr>
          </a:p>
        </p:txBody>
      </p:sp>
      <p:sp>
        <p:nvSpPr>
          <p:cNvPr id="8" name="Inhaltsplatzhalter 2">
            <a:extLst>
              <a:ext uri="{FF2B5EF4-FFF2-40B4-BE49-F238E27FC236}">
                <a16:creationId xmlns:a16="http://schemas.microsoft.com/office/drawing/2014/main" id="{2FD38907-9711-BD05-6F9E-FBE3C6B8346C}"/>
              </a:ext>
            </a:extLst>
          </p:cNvPr>
          <p:cNvSpPr txBox="1">
            <a:spLocks/>
          </p:cNvSpPr>
          <p:nvPr/>
        </p:nvSpPr>
        <p:spPr>
          <a:xfrm>
            <a:off x="496389" y="1456800"/>
            <a:ext cx="8665760"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pPr>
            <a:r>
              <a:rPr lang="de-DE" sz="1600" b="1" dirty="0">
                <a:solidFill>
                  <a:srgbClr val="ADC217"/>
                </a:solidFill>
                <a:latin typeface="+mj-lt"/>
                <a:sym typeface="Wingdings" panose="05000000000000000000" pitchFamily="2" charset="2"/>
              </a:rPr>
              <a:t>Grundbudget | Stand: Juni</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Bisher insgesamt 29 Projekte</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rPr>
              <a:t>Erneute Kontaktierung der Ämter/Kommunen/privaten Antragstellenden zu offenen Projektanfragen erfolgt </a:t>
            </a:r>
            <a:r>
              <a:rPr lang="de-DE" sz="1600" dirty="0">
                <a:solidFill>
                  <a:prstClr val="black"/>
                </a:solidFill>
                <a:latin typeface="+mj-lt"/>
                <a:sym typeface="Wingdings" panose="05000000000000000000" pitchFamily="2" charset="2"/>
              </a:rPr>
              <a:t> aber: v</a:t>
            </a:r>
            <a:r>
              <a:rPr lang="de-DE" sz="1600" dirty="0">
                <a:solidFill>
                  <a:prstClr val="black"/>
                </a:solidFill>
                <a:latin typeface="+mj-lt"/>
              </a:rPr>
              <a:t>ielfach keine Umsetzung geplant oder Verschiebung auf die nächsten Jahre</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rPr>
              <a:t>Anträge sollten zeitnah bis spät. Herbst 2026 kommen</a:t>
            </a:r>
            <a:endParaRPr lang="de-DE" sz="1600" dirty="0">
              <a:solidFill>
                <a:prstClr val="black"/>
              </a:solidFill>
              <a:latin typeface="+mj-lt"/>
              <a:sym typeface="Wingdings" panose="05000000000000000000" pitchFamily="2" charset="2"/>
            </a:endParaRPr>
          </a:p>
          <a:p>
            <a:pPr fontAlgn="auto">
              <a:lnSpc>
                <a:spcPct val="150000"/>
              </a:lnSpc>
              <a:spcBef>
                <a:spcPts val="0"/>
              </a:spcBef>
              <a:spcAft>
                <a:spcPts val="0"/>
              </a:spcAft>
              <a:buFont typeface="Calibri" panose="020F0502020204030204" pitchFamily="34" charset="0"/>
              <a:buChar char="∙"/>
            </a:pPr>
            <a:endParaRPr lang="de-DE" sz="1600" dirty="0">
              <a:solidFill>
                <a:prstClr val="black"/>
              </a:solidFill>
              <a:latin typeface="+mj-lt"/>
              <a:sym typeface="Wingdings" panose="05000000000000000000" pitchFamily="2" charset="2"/>
            </a:endParaRPr>
          </a:p>
        </p:txBody>
      </p:sp>
      <p:graphicFrame>
        <p:nvGraphicFramePr>
          <p:cNvPr id="5" name="Tabelle 4">
            <a:extLst>
              <a:ext uri="{FF2B5EF4-FFF2-40B4-BE49-F238E27FC236}">
                <a16:creationId xmlns:a16="http://schemas.microsoft.com/office/drawing/2014/main" id="{4BF231A5-1E8F-0777-2345-9263EFC61F21}"/>
              </a:ext>
            </a:extLst>
          </p:cNvPr>
          <p:cNvGraphicFramePr>
            <a:graphicFrameLocks noGrp="1"/>
          </p:cNvGraphicFramePr>
          <p:nvPr>
            <p:extLst>
              <p:ext uri="{D42A27DB-BD31-4B8C-83A1-F6EECF244321}">
                <p14:modId xmlns:p14="http://schemas.microsoft.com/office/powerpoint/2010/main" val="754740021"/>
              </p:ext>
            </p:extLst>
          </p:nvPr>
        </p:nvGraphicFramePr>
        <p:xfrm>
          <a:off x="672782" y="3824622"/>
          <a:ext cx="7643379" cy="2225040"/>
        </p:xfrm>
        <a:graphic>
          <a:graphicData uri="http://schemas.openxmlformats.org/drawingml/2006/table">
            <a:tbl>
              <a:tblPr firstRow="1" bandRow="1">
                <a:tableStyleId>{5C22544A-7EE6-4342-B048-85BDC9FD1C3A}</a:tableStyleId>
              </a:tblPr>
              <a:tblGrid>
                <a:gridCol w="2890852">
                  <a:extLst>
                    <a:ext uri="{9D8B030D-6E8A-4147-A177-3AD203B41FA5}">
                      <a16:colId xmlns:a16="http://schemas.microsoft.com/office/drawing/2014/main" val="3172489645"/>
                    </a:ext>
                  </a:extLst>
                </a:gridCol>
                <a:gridCol w="1080120">
                  <a:extLst>
                    <a:ext uri="{9D8B030D-6E8A-4147-A177-3AD203B41FA5}">
                      <a16:colId xmlns:a16="http://schemas.microsoft.com/office/drawing/2014/main" val="1907201707"/>
                    </a:ext>
                  </a:extLst>
                </a:gridCol>
                <a:gridCol w="1296144">
                  <a:extLst>
                    <a:ext uri="{9D8B030D-6E8A-4147-A177-3AD203B41FA5}">
                      <a16:colId xmlns:a16="http://schemas.microsoft.com/office/drawing/2014/main" val="1019707812"/>
                    </a:ext>
                  </a:extLst>
                </a:gridCol>
                <a:gridCol w="1152128">
                  <a:extLst>
                    <a:ext uri="{9D8B030D-6E8A-4147-A177-3AD203B41FA5}">
                      <a16:colId xmlns:a16="http://schemas.microsoft.com/office/drawing/2014/main" val="2442885424"/>
                    </a:ext>
                  </a:extLst>
                </a:gridCol>
                <a:gridCol w="1224135">
                  <a:extLst>
                    <a:ext uri="{9D8B030D-6E8A-4147-A177-3AD203B41FA5}">
                      <a16:colId xmlns:a16="http://schemas.microsoft.com/office/drawing/2014/main" val="3478670520"/>
                    </a:ext>
                  </a:extLst>
                </a:gridCol>
              </a:tblGrid>
              <a:tr h="370840">
                <a:tc>
                  <a:txBody>
                    <a:bodyPr/>
                    <a:lstStyle/>
                    <a:p>
                      <a:pPr algn="ctr" fontAlgn="ctr"/>
                      <a:r>
                        <a:rPr lang="de-DE" sz="1400" b="1" i="0" u="none" strike="noStrike" dirty="0">
                          <a:solidFill>
                            <a:srgbClr val="000000"/>
                          </a:solidFill>
                          <a:effectLst/>
                          <a:latin typeface="+mj-lt"/>
                        </a:rPr>
                        <a:t>Kernthema</a:t>
                      </a:r>
                    </a:p>
                  </a:txBody>
                  <a:tcPr marL="45728" marR="45728" anchor="ctr">
                    <a:lnL w="12700" cmpd="sng">
                      <a:noFill/>
                    </a:lnL>
                    <a:lnR w="12700" cap="flat" cmpd="sng" algn="ctr">
                      <a:solidFill>
                        <a:srgbClr val="ADC217"/>
                      </a:solidFill>
                      <a:prstDash val="solid"/>
                      <a:round/>
                      <a:headEnd type="none" w="med" len="med"/>
                      <a:tailEnd type="none" w="med" len="med"/>
                    </a:lnR>
                    <a:lnT w="12700" cmpd="sng">
                      <a:noFill/>
                    </a:lnT>
                    <a:lnB w="12700" cap="flat" cmpd="sng" algn="ctr">
                      <a:solidFill>
                        <a:srgbClr val="ADC217"/>
                      </a:solidFill>
                      <a:prstDash val="solid"/>
                      <a:round/>
                      <a:headEnd type="none" w="med" len="med"/>
                      <a:tailEnd type="none" w="med" len="med"/>
                    </a:lnB>
                    <a:lnTlToBr w="12700" cmpd="sng">
                      <a:noFill/>
                      <a:prstDash val="solid"/>
                    </a:lnTlToBr>
                    <a:lnBlToTr w="12700" cmpd="sng">
                      <a:noFill/>
                      <a:prstDash val="solid"/>
                    </a:lnBlToTr>
                    <a:solidFill>
                      <a:srgbClr val="E8F1C7"/>
                    </a:solidFill>
                  </a:tcPr>
                </a:tc>
                <a:tc>
                  <a:txBody>
                    <a:bodyPr/>
                    <a:lstStyle/>
                    <a:p>
                      <a:pPr algn="ctr" fontAlgn="ctr"/>
                      <a:r>
                        <a:rPr lang="de-DE" sz="1400" b="1" i="0" u="none" strike="noStrike" dirty="0">
                          <a:solidFill>
                            <a:srgbClr val="000000"/>
                          </a:solidFill>
                          <a:effectLst/>
                          <a:latin typeface="+mj-lt"/>
                        </a:rPr>
                        <a:t>Budget</a:t>
                      </a:r>
                    </a:p>
                  </a:txBody>
                  <a:tcPr marL="45728" marR="45728"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mpd="sng">
                      <a:noFill/>
                    </a:lnT>
                    <a:lnB w="12700" cap="flat" cmpd="sng" algn="ctr">
                      <a:solidFill>
                        <a:srgbClr val="ADC217"/>
                      </a:solidFill>
                      <a:prstDash val="solid"/>
                      <a:round/>
                      <a:headEnd type="none" w="med" len="med"/>
                      <a:tailEnd type="none" w="med" len="med"/>
                    </a:lnB>
                    <a:lnTlToBr w="12700" cmpd="sng">
                      <a:noFill/>
                      <a:prstDash val="solid"/>
                    </a:lnTlToBr>
                    <a:lnBlToTr w="12700" cmpd="sng">
                      <a:noFill/>
                      <a:prstDash val="solid"/>
                    </a:lnBlToTr>
                    <a:solidFill>
                      <a:srgbClr val="E8F1C7"/>
                    </a:solidFill>
                  </a:tcPr>
                </a:tc>
                <a:tc>
                  <a:txBody>
                    <a:bodyPr/>
                    <a:lstStyle/>
                    <a:p>
                      <a:pPr algn="ctr" fontAlgn="ctr"/>
                      <a:r>
                        <a:rPr lang="de-DE" sz="1400" b="1" i="0" u="none" strike="noStrike" dirty="0">
                          <a:solidFill>
                            <a:srgbClr val="000000"/>
                          </a:solidFill>
                          <a:effectLst/>
                          <a:latin typeface="+mj-lt"/>
                        </a:rPr>
                        <a:t>gebunden (abs.)</a:t>
                      </a:r>
                    </a:p>
                  </a:txBody>
                  <a:tcPr marL="45728" marR="45728"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mpd="sng">
                      <a:noFill/>
                    </a:lnT>
                    <a:lnB w="12700" cap="flat" cmpd="sng" algn="ctr">
                      <a:solidFill>
                        <a:srgbClr val="ADC217"/>
                      </a:solidFill>
                      <a:prstDash val="solid"/>
                      <a:round/>
                      <a:headEnd type="none" w="med" len="med"/>
                      <a:tailEnd type="none" w="med" len="med"/>
                    </a:lnB>
                    <a:lnTlToBr w="12700" cmpd="sng">
                      <a:noFill/>
                      <a:prstDash val="solid"/>
                    </a:lnTlToBr>
                    <a:lnBlToTr w="12700" cmpd="sng">
                      <a:noFill/>
                      <a:prstDash val="solid"/>
                    </a:lnBlToTr>
                    <a:solidFill>
                      <a:srgbClr val="E8F1C7"/>
                    </a:solidFill>
                  </a:tcPr>
                </a:tc>
                <a:tc>
                  <a:txBody>
                    <a:bodyPr/>
                    <a:lstStyle/>
                    <a:p>
                      <a:pPr algn="ctr" fontAlgn="ctr"/>
                      <a:r>
                        <a:rPr lang="de-DE" sz="1400" b="1" i="0" u="none" strike="noStrike" dirty="0">
                          <a:solidFill>
                            <a:srgbClr val="000000"/>
                          </a:solidFill>
                          <a:effectLst/>
                          <a:latin typeface="+mj-lt"/>
                        </a:rPr>
                        <a:t>gebunden (%)</a:t>
                      </a:r>
                    </a:p>
                  </a:txBody>
                  <a:tcPr marL="45728" marR="45728"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mpd="sng">
                      <a:noFill/>
                    </a:lnT>
                    <a:lnB w="12700" cap="flat" cmpd="sng" algn="ctr">
                      <a:solidFill>
                        <a:srgbClr val="ADC217"/>
                      </a:solidFill>
                      <a:prstDash val="solid"/>
                      <a:round/>
                      <a:headEnd type="none" w="med" len="med"/>
                      <a:tailEnd type="none" w="med" len="med"/>
                    </a:lnB>
                    <a:lnTlToBr w="12700" cmpd="sng">
                      <a:noFill/>
                      <a:prstDash val="solid"/>
                    </a:lnTlToBr>
                    <a:lnBlToTr w="12700" cmpd="sng">
                      <a:noFill/>
                      <a:prstDash val="solid"/>
                    </a:lnBlToTr>
                    <a:solidFill>
                      <a:srgbClr val="E8F1C7"/>
                    </a:solidFill>
                  </a:tcPr>
                </a:tc>
                <a:tc>
                  <a:txBody>
                    <a:bodyPr/>
                    <a:lstStyle/>
                    <a:p>
                      <a:pPr algn="ctr" fontAlgn="ctr"/>
                      <a:r>
                        <a:rPr lang="de-DE" sz="1400" b="1" i="0" u="none" strike="noStrike" dirty="0">
                          <a:solidFill>
                            <a:srgbClr val="000000"/>
                          </a:solidFill>
                          <a:effectLst/>
                          <a:latin typeface="+mj-lt"/>
                        </a:rPr>
                        <a:t>frei</a:t>
                      </a:r>
                    </a:p>
                  </a:txBody>
                  <a:tcPr marL="45728" marR="45728" anchor="ctr">
                    <a:lnL w="12700" cap="flat" cmpd="sng" algn="ctr">
                      <a:solidFill>
                        <a:srgbClr val="ADC217"/>
                      </a:solidFill>
                      <a:prstDash val="solid"/>
                      <a:round/>
                      <a:headEnd type="none" w="med" len="med"/>
                      <a:tailEnd type="none" w="med" len="med"/>
                    </a:lnL>
                    <a:lnR w="12700" cmpd="sng">
                      <a:noFill/>
                    </a:lnR>
                    <a:lnT w="12700" cmpd="sng">
                      <a:noFill/>
                    </a:lnT>
                    <a:lnB w="12700" cap="flat" cmpd="sng" algn="ctr">
                      <a:solidFill>
                        <a:srgbClr val="ADC217"/>
                      </a:solidFill>
                      <a:prstDash val="solid"/>
                      <a:round/>
                      <a:headEnd type="none" w="med" len="med"/>
                      <a:tailEnd type="none" w="med" len="med"/>
                    </a:lnB>
                    <a:lnTlToBr w="12700" cmpd="sng">
                      <a:noFill/>
                      <a:prstDash val="solid"/>
                    </a:lnTlToBr>
                    <a:lnBlToTr w="12700" cmpd="sng">
                      <a:noFill/>
                      <a:prstDash val="solid"/>
                    </a:lnBlToTr>
                    <a:solidFill>
                      <a:srgbClr val="E8F1C7"/>
                    </a:solidFill>
                  </a:tcPr>
                </a:tc>
                <a:extLst>
                  <a:ext uri="{0D108BD9-81ED-4DB2-BD59-A6C34878D82A}">
                    <a16:rowId xmlns:a16="http://schemas.microsoft.com/office/drawing/2014/main" val="56623210"/>
                  </a:ext>
                </a:extLst>
              </a:tr>
              <a:tr h="370840">
                <a:tc>
                  <a:txBody>
                    <a:bodyPr/>
                    <a:lstStyle/>
                    <a:p>
                      <a:pPr lvl="1" algn="l" fontAlgn="b"/>
                      <a:r>
                        <a:rPr lang="de-DE" sz="1400" b="0" i="0" u="none" strike="noStrike" dirty="0">
                          <a:solidFill>
                            <a:schemeClr val="tx1"/>
                          </a:solidFill>
                          <a:effectLst/>
                          <a:latin typeface="+mj-lt"/>
                          <a:cs typeface="Arial" panose="020B0604020202020204" pitchFamily="34" charset="0"/>
                        </a:rPr>
                        <a:t>Klima-, Umwelt- &amp; Naturschutz</a:t>
                      </a:r>
                    </a:p>
                  </a:txBody>
                  <a:tcPr marL="45728" marR="45728" anchor="ctr">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solidFill>
                      <a:srgbClr val="E8F1C7"/>
                    </a:solidFill>
                  </a:tcPr>
                </a:tc>
                <a:tc>
                  <a:txBody>
                    <a:bodyPr/>
                    <a:lstStyle/>
                    <a:p>
                      <a:pPr algn="r" rtl="0" fontAlgn="b"/>
                      <a:r>
                        <a:rPr lang="de-DE" sz="1400" b="0" i="0" u="none" strike="noStrike" dirty="0">
                          <a:solidFill>
                            <a:srgbClr val="000000"/>
                          </a:solidFill>
                          <a:effectLst/>
                          <a:latin typeface="Calibri Light" panose="020F0302020204030204" pitchFamily="34" charset="0"/>
                        </a:rPr>
                        <a:t>375.000 €</a:t>
                      </a:r>
                    </a:p>
                  </a:txBody>
                  <a:tcPr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r" rtl="0" fontAlgn="b"/>
                      <a:r>
                        <a:rPr lang="de-DE" sz="1400" b="0" i="0" u="none" strike="noStrike" dirty="0">
                          <a:solidFill>
                            <a:srgbClr val="000000"/>
                          </a:solidFill>
                          <a:effectLst/>
                          <a:latin typeface="Calibri Light" panose="020F0302020204030204" pitchFamily="34" charset="0"/>
                        </a:rPr>
                        <a:t>92.185,87 €</a:t>
                      </a:r>
                    </a:p>
                  </a:txBody>
                  <a:tcPr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r" rtl="0" fontAlgn="b"/>
                      <a:r>
                        <a:rPr lang="de-DE" sz="1400" b="0" i="0" u="none" strike="noStrike" dirty="0">
                          <a:solidFill>
                            <a:srgbClr val="000000"/>
                          </a:solidFill>
                          <a:effectLst/>
                          <a:latin typeface="Calibri Light" panose="020F0302020204030204" pitchFamily="34" charset="0"/>
                        </a:rPr>
                        <a:t>25 %</a:t>
                      </a:r>
                    </a:p>
                  </a:txBody>
                  <a:tcPr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r" rtl="0" fontAlgn="b"/>
                      <a:r>
                        <a:rPr lang="de-DE" sz="1400" b="0" i="0" u="none" strike="noStrike" dirty="0">
                          <a:solidFill>
                            <a:srgbClr val="000000"/>
                          </a:solidFill>
                          <a:effectLst/>
                          <a:latin typeface="Calibri Light" panose="020F0302020204030204" pitchFamily="34" charset="0"/>
                        </a:rPr>
                        <a:t>282.814,13 €</a:t>
                      </a:r>
                    </a:p>
                  </a:txBody>
                  <a:tcPr anchor="ctr">
                    <a:lnL w="12700" cap="flat" cmpd="sng" algn="ctr">
                      <a:solidFill>
                        <a:srgbClr val="ADC21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extLst>
                  <a:ext uri="{0D108BD9-81ED-4DB2-BD59-A6C34878D82A}">
                    <a16:rowId xmlns:a16="http://schemas.microsoft.com/office/drawing/2014/main" val="1044964048"/>
                  </a:ext>
                </a:extLst>
              </a:tr>
              <a:tr h="370840">
                <a:tc>
                  <a:txBody>
                    <a:bodyPr/>
                    <a:lstStyle/>
                    <a:p>
                      <a:pPr lvl="1" algn="l" fontAlgn="b"/>
                      <a:r>
                        <a:rPr lang="de-DE" sz="1400" b="0" i="0" u="none" strike="noStrike" dirty="0">
                          <a:solidFill>
                            <a:schemeClr val="tx1"/>
                          </a:solidFill>
                          <a:effectLst/>
                          <a:latin typeface="+mj-lt"/>
                          <a:cs typeface="Arial" panose="020B0604020202020204" pitchFamily="34" charset="0"/>
                        </a:rPr>
                        <a:t>Identität &amp; Infrastrukturen</a:t>
                      </a:r>
                    </a:p>
                  </a:txBody>
                  <a:tcPr marL="45728" marR="45728" anchor="ctr">
                    <a:lnR w="12700" cap="flat" cmpd="sng" algn="ctr">
                      <a:solidFill>
                        <a:srgbClr val="B3D04A"/>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B3D04A"/>
                      </a:solidFill>
                      <a:prstDash val="solid"/>
                      <a:round/>
                      <a:headEnd type="none" w="med" len="med"/>
                      <a:tailEnd type="none" w="med" len="med"/>
                    </a:lnB>
                    <a:solidFill>
                      <a:srgbClr val="E8F1C7"/>
                    </a:solidFill>
                  </a:tcPr>
                </a:tc>
                <a:tc>
                  <a:txBody>
                    <a:bodyPr/>
                    <a:lstStyle/>
                    <a:p>
                      <a:pPr algn="r" rtl="0" fontAlgn="b"/>
                      <a:r>
                        <a:rPr lang="de-DE" sz="1400" b="0" i="0" u="none" strike="noStrike">
                          <a:solidFill>
                            <a:srgbClr val="000000"/>
                          </a:solidFill>
                          <a:effectLst/>
                          <a:latin typeface="Calibri Light" panose="020F0302020204030204" pitchFamily="34" charset="0"/>
                        </a:rPr>
                        <a:t>350.000 €</a:t>
                      </a:r>
                    </a:p>
                  </a:txBody>
                  <a:tcPr anchor="ct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tc>
                  <a:txBody>
                    <a:bodyPr/>
                    <a:lstStyle/>
                    <a:p>
                      <a:pPr algn="r" rtl="0" fontAlgn="b"/>
                      <a:r>
                        <a:rPr lang="de-DE" sz="1400" b="0" i="0" u="none" strike="noStrike" dirty="0">
                          <a:solidFill>
                            <a:srgbClr val="000000"/>
                          </a:solidFill>
                          <a:effectLst/>
                          <a:latin typeface="Calibri Light" panose="020F0302020204030204" pitchFamily="34" charset="0"/>
                        </a:rPr>
                        <a:t>319.455,49 €</a:t>
                      </a:r>
                    </a:p>
                  </a:txBody>
                  <a:tcPr anchor="ct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tc>
                  <a:txBody>
                    <a:bodyPr/>
                    <a:lstStyle/>
                    <a:p>
                      <a:pPr algn="r" rtl="0" fontAlgn="b"/>
                      <a:r>
                        <a:rPr lang="de-DE" sz="1400" b="0" i="0" u="none" strike="noStrike" dirty="0">
                          <a:solidFill>
                            <a:srgbClr val="000000"/>
                          </a:solidFill>
                          <a:effectLst/>
                          <a:latin typeface="Calibri Light" panose="020F0302020204030204" pitchFamily="34" charset="0"/>
                        </a:rPr>
                        <a:t>91 %</a:t>
                      </a:r>
                    </a:p>
                  </a:txBody>
                  <a:tcPr anchor="ct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tc>
                  <a:txBody>
                    <a:bodyPr/>
                    <a:lstStyle/>
                    <a:p>
                      <a:pPr algn="r" rtl="0" fontAlgn="b"/>
                      <a:r>
                        <a:rPr lang="de-DE" sz="1400" b="0" i="0" u="none" strike="noStrike" dirty="0">
                          <a:solidFill>
                            <a:srgbClr val="000000"/>
                          </a:solidFill>
                          <a:effectLst/>
                          <a:latin typeface="Calibri Light" panose="020F0302020204030204" pitchFamily="34" charset="0"/>
                        </a:rPr>
                        <a:t>30.544,51 €</a:t>
                      </a:r>
                    </a:p>
                  </a:txBody>
                  <a:tcPr anchor="ctr">
                    <a:lnL w="12700" cap="flat" cmpd="sng" algn="ctr">
                      <a:solidFill>
                        <a:srgbClr val="B3D04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extLst>
                  <a:ext uri="{0D108BD9-81ED-4DB2-BD59-A6C34878D82A}">
                    <a16:rowId xmlns:a16="http://schemas.microsoft.com/office/drawing/2014/main" val="2630105088"/>
                  </a:ext>
                </a:extLst>
              </a:tr>
              <a:tr h="370840">
                <a:tc>
                  <a:txBody>
                    <a:bodyPr/>
                    <a:lstStyle/>
                    <a:p>
                      <a:pPr lvl="1" algn="l" fontAlgn="b"/>
                      <a:r>
                        <a:rPr lang="de-DE" sz="1400" b="0" i="0" u="none" strike="noStrike" dirty="0">
                          <a:solidFill>
                            <a:schemeClr val="tx1"/>
                          </a:solidFill>
                          <a:effectLst/>
                          <a:latin typeface="+mj-lt"/>
                          <a:cs typeface="Arial" panose="020B0604020202020204" pitchFamily="34" charset="0"/>
                        </a:rPr>
                        <a:t>Bildung &amp; Netzwerke</a:t>
                      </a:r>
                    </a:p>
                  </a:txBody>
                  <a:tcPr marL="45728" marR="45728" anchor="ctr">
                    <a:lnL w="12700" cmpd="sng">
                      <a:noFill/>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lnTlToBr w="12700" cmpd="sng">
                      <a:noFill/>
                      <a:prstDash val="solid"/>
                    </a:lnTlToBr>
                    <a:lnBlToTr w="12700" cmpd="sng">
                      <a:noFill/>
                      <a:prstDash val="solid"/>
                    </a:lnBlToTr>
                    <a:solidFill>
                      <a:srgbClr val="E8F1C7"/>
                    </a:solidFill>
                  </a:tcPr>
                </a:tc>
                <a:tc>
                  <a:txBody>
                    <a:bodyPr/>
                    <a:lstStyle/>
                    <a:p>
                      <a:pPr algn="r" rtl="0" fontAlgn="b"/>
                      <a:r>
                        <a:rPr lang="de-DE" sz="1400" b="0" i="0" u="none" strike="noStrike">
                          <a:solidFill>
                            <a:srgbClr val="000000"/>
                          </a:solidFill>
                          <a:effectLst/>
                          <a:latin typeface="Calibri Light" panose="020F0302020204030204" pitchFamily="34" charset="0"/>
                        </a:rPr>
                        <a:t>250.000 €</a:t>
                      </a:r>
                    </a:p>
                  </a:txBody>
                  <a:tcPr anchor="ct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de-DE" sz="1400" b="0" i="0" u="none" strike="noStrike" dirty="0">
                          <a:solidFill>
                            <a:srgbClr val="000000"/>
                          </a:solidFill>
                          <a:effectLst/>
                          <a:latin typeface="Calibri Light" panose="020F0302020204030204" pitchFamily="34" charset="0"/>
                        </a:rPr>
                        <a:t>21.702,61 €</a:t>
                      </a:r>
                    </a:p>
                  </a:txBody>
                  <a:tcPr anchor="ct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de-DE" sz="1400" b="0" i="0" u="none" strike="noStrike" dirty="0">
                          <a:solidFill>
                            <a:srgbClr val="000000"/>
                          </a:solidFill>
                          <a:effectLst/>
                          <a:latin typeface="Calibri Light" panose="020F0302020204030204" pitchFamily="34" charset="0"/>
                        </a:rPr>
                        <a:t>9 %</a:t>
                      </a:r>
                    </a:p>
                  </a:txBody>
                  <a:tcPr anchor="ct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de-DE" sz="1400" b="0" i="0" u="none" strike="noStrike" dirty="0">
                          <a:solidFill>
                            <a:srgbClr val="000000"/>
                          </a:solidFill>
                          <a:effectLst/>
                          <a:latin typeface="Calibri Light" panose="020F0302020204030204" pitchFamily="34" charset="0"/>
                        </a:rPr>
                        <a:t>228.297,39 €</a:t>
                      </a:r>
                    </a:p>
                  </a:txBody>
                  <a:tcPr anchor="ctr">
                    <a:lnL w="12700" cap="flat" cmpd="sng" algn="ctr">
                      <a:solidFill>
                        <a:srgbClr val="B3D04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6555551"/>
                  </a:ext>
                </a:extLst>
              </a:tr>
              <a:tr h="370840">
                <a:tc>
                  <a:txBody>
                    <a:bodyPr/>
                    <a:lstStyle/>
                    <a:p>
                      <a:pPr lvl="1" algn="l" fontAlgn="b"/>
                      <a:r>
                        <a:rPr lang="de-DE" sz="1400" b="0" i="0" u="none" strike="noStrike" dirty="0">
                          <a:solidFill>
                            <a:schemeClr val="tx1"/>
                          </a:solidFill>
                          <a:effectLst/>
                          <a:latin typeface="+mj-lt"/>
                          <a:cs typeface="Arial" panose="020B0604020202020204" pitchFamily="34" charset="0"/>
                        </a:rPr>
                        <a:t>Gemeinschaft &amp; Treffpunkte</a:t>
                      </a:r>
                    </a:p>
                  </a:txBody>
                  <a:tcPr marL="45728" marR="45728" anchor="ctr">
                    <a:lnL w="12700" cmpd="sng">
                      <a:noFill/>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lnTlToBr w="12700" cmpd="sng">
                      <a:noFill/>
                      <a:prstDash val="solid"/>
                    </a:lnTlToBr>
                    <a:lnBlToTr w="12700" cmpd="sng">
                      <a:noFill/>
                      <a:prstDash val="solid"/>
                    </a:lnBlToTr>
                    <a:solidFill>
                      <a:srgbClr val="E8F1C7"/>
                    </a:solidFill>
                  </a:tcPr>
                </a:tc>
                <a:tc>
                  <a:txBody>
                    <a:bodyPr/>
                    <a:lstStyle/>
                    <a:p>
                      <a:pPr algn="r" rtl="0" fontAlgn="b"/>
                      <a:r>
                        <a:rPr lang="de-DE" sz="1400" b="0" i="0" u="none" strike="noStrike">
                          <a:solidFill>
                            <a:srgbClr val="000000"/>
                          </a:solidFill>
                          <a:effectLst/>
                          <a:latin typeface="Calibri Light" panose="020F0302020204030204" pitchFamily="34" charset="0"/>
                        </a:rPr>
                        <a:t>200.000 €</a:t>
                      </a:r>
                    </a:p>
                  </a:txBody>
                  <a:tcPr anchor="ct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de-DE" sz="1400" b="0" i="0" u="none" strike="noStrike" dirty="0">
                          <a:solidFill>
                            <a:srgbClr val="000000"/>
                          </a:solidFill>
                          <a:effectLst/>
                          <a:latin typeface="Calibri Light" panose="020F0302020204030204" pitchFamily="34" charset="0"/>
                        </a:rPr>
                        <a:t>365.355,69 €</a:t>
                      </a:r>
                    </a:p>
                  </a:txBody>
                  <a:tcPr anchor="ct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de-DE" sz="1400" b="0" i="0" u="none" strike="noStrike" dirty="0">
                          <a:solidFill>
                            <a:srgbClr val="000000"/>
                          </a:solidFill>
                          <a:effectLst/>
                          <a:latin typeface="Calibri Light" panose="020F0302020204030204" pitchFamily="34" charset="0"/>
                        </a:rPr>
                        <a:t>183 %</a:t>
                      </a:r>
                    </a:p>
                  </a:txBody>
                  <a:tcPr anchor="ct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de-DE" sz="1400" b="0" i="0" u="none" strike="noStrike" dirty="0">
                          <a:solidFill>
                            <a:srgbClr val="FF0000"/>
                          </a:solidFill>
                          <a:effectLst/>
                          <a:latin typeface="Calibri Light" panose="020F0302020204030204" pitchFamily="34" charset="0"/>
                        </a:rPr>
                        <a:t>-165.355,69 €</a:t>
                      </a:r>
                    </a:p>
                  </a:txBody>
                  <a:tcPr anchor="ctr">
                    <a:lnL w="12700" cap="flat" cmpd="sng" algn="ctr">
                      <a:solidFill>
                        <a:srgbClr val="B3D04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219622"/>
                  </a:ext>
                </a:extLst>
              </a:tr>
              <a:tr h="370840">
                <a:tc>
                  <a:txBody>
                    <a:bodyPr/>
                    <a:lstStyle/>
                    <a:p>
                      <a:pPr lvl="1" algn="l" fontAlgn="b"/>
                      <a:r>
                        <a:rPr lang="de-DE" sz="1400" b="0" i="0" u="none" strike="noStrike" dirty="0">
                          <a:solidFill>
                            <a:schemeClr val="tx1"/>
                          </a:solidFill>
                          <a:effectLst/>
                          <a:latin typeface="+mj-lt"/>
                          <a:cs typeface="Arial" panose="020B0604020202020204" pitchFamily="34" charset="0"/>
                        </a:rPr>
                        <a:t>Holsteiner Erlebnisse &amp; Produkte</a:t>
                      </a:r>
                    </a:p>
                  </a:txBody>
                  <a:tcPr marL="45728" marR="45728" anchor="ctr">
                    <a:lnL w="12700" cmpd="sng">
                      <a:noFill/>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lnTlToBr w="12700" cmpd="sng">
                      <a:noFill/>
                      <a:prstDash val="solid"/>
                    </a:lnTlToBr>
                    <a:lnBlToTr w="12700" cmpd="sng">
                      <a:noFill/>
                      <a:prstDash val="solid"/>
                    </a:lnBlToTr>
                    <a:solidFill>
                      <a:srgbClr val="E8F1C7"/>
                    </a:solidFill>
                  </a:tcPr>
                </a:tc>
                <a:tc>
                  <a:txBody>
                    <a:bodyPr/>
                    <a:lstStyle/>
                    <a:p>
                      <a:pPr algn="r" rtl="0" fontAlgn="b"/>
                      <a:r>
                        <a:rPr lang="de-DE" sz="1400" b="0" i="0" u="none" strike="noStrike">
                          <a:solidFill>
                            <a:srgbClr val="000000"/>
                          </a:solidFill>
                          <a:effectLst/>
                          <a:latin typeface="Calibri Light" panose="020F0302020204030204" pitchFamily="34" charset="0"/>
                        </a:rPr>
                        <a:t>240.000 €</a:t>
                      </a:r>
                    </a:p>
                  </a:txBody>
                  <a:tcPr anchor="ct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de-DE" sz="1400" b="0" i="0" u="none" strike="noStrike" dirty="0">
                          <a:solidFill>
                            <a:srgbClr val="000000"/>
                          </a:solidFill>
                          <a:effectLst/>
                          <a:latin typeface="Calibri Light" panose="020F0302020204030204" pitchFamily="34" charset="0"/>
                        </a:rPr>
                        <a:t>131.069,22 €</a:t>
                      </a:r>
                    </a:p>
                  </a:txBody>
                  <a:tcPr anchor="ct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de-DE" sz="1400" b="0" i="0" u="none" strike="noStrike" dirty="0">
                          <a:solidFill>
                            <a:srgbClr val="000000"/>
                          </a:solidFill>
                          <a:effectLst/>
                          <a:latin typeface="Calibri Light" panose="020F0302020204030204" pitchFamily="34" charset="0"/>
                        </a:rPr>
                        <a:t>55 %</a:t>
                      </a:r>
                    </a:p>
                  </a:txBody>
                  <a:tcPr anchor="ct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r>
                        <a:rPr lang="de-DE" sz="1400" b="0" i="0" u="none" strike="noStrike" dirty="0">
                          <a:solidFill>
                            <a:srgbClr val="000000"/>
                          </a:solidFill>
                          <a:effectLst/>
                          <a:latin typeface="Calibri Light" panose="020F0302020204030204" pitchFamily="34" charset="0"/>
                        </a:rPr>
                        <a:t>108.930,78 €</a:t>
                      </a:r>
                    </a:p>
                  </a:txBody>
                  <a:tcPr anchor="ctr">
                    <a:lnL w="12700" cap="flat" cmpd="sng" algn="ctr">
                      <a:solidFill>
                        <a:srgbClr val="B3D04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750912"/>
                  </a:ext>
                </a:extLst>
              </a:tr>
            </a:tbl>
          </a:graphicData>
        </a:graphic>
      </p:graphicFrame>
      <p:grpSp>
        <p:nvGrpSpPr>
          <p:cNvPr id="25" name="Gruppieren 24">
            <a:extLst>
              <a:ext uri="{FF2B5EF4-FFF2-40B4-BE49-F238E27FC236}">
                <a16:creationId xmlns:a16="http://schemas.microsoft.com/office/drawing/2014/main" id="{9567B92E-09A1-E901-1BEE-EF9783219289}"/>
              </a:ext>
            </a:extLst>
          </p:cNvPr>
          <p:cNvGrpSpPr/>
          <p:nvPr/>
        </p:nvGrpSpPr>
        <p:grpSpPr>
          <a:xfrm>
            <a:off x="740524" y="4217080"/>
            <a:ext cx="403785" cy="1810743"/>
            <a:chOff x="482057" y="3115041"/>
            <a:chExt cx="403785" cy="1810743"/>
          </a:xfrm>
        </p:grpSpPr>
        <p:pic>
          <p:nvPicPr>
            <p:cNvPr id="6" name="Grafik 5">
              <a:extLst>
                <a:ext uri="{FF2B5EF4-FFF2-40B4-BE49-F238E27FC236}">
                  <a16:creationId xmlns:a16="http://schemas.microsoft.com/office/drawing/2014/main" id="{85555AF6-71D3-B8F3-7F2A-8C9F336AEC87}"/>
                </a:ext>
              </a:extLst>
            </p:cNvPr>
            <p:cNvPicPr>
              <a:picLocks noChangeAspect="1"/>
            </p:cNvPicPr>
            <p:nvPr/>
          </p:nvPicPr>
          <p:blipFill>
            <a:blip r:embed="rId2" cstate="print">
              <a:duotone>
                <a:prstClr val="black"/>
                <a:srgbClr val="ADC217">
                  <a:tint val="45000"/>
                  <a:satMod val="400000"/>
                </a:srgbClr>
              </a:duotone>
              <a:extLst>
                <a:ext uri="{28A0092B-C50C-407E-A947-70E740481C1C}">
                  <a14:useLocalDpi xmlns:a14="http://schemas.microsoft.com/office/drawing/2010/main" val="0"/>
                </a:ext>
              </a:extLst>
            </a:blip>
            <a:stretch>
              <a:fillRect/>
            </a:stretch>
          </p:blipFill>
          <p:spPr>
            <a:xfrm>
              <a:off x="528051" y="4241161"/>
              <a:ext cx="322729" cy="303507"/>
            </a:xfrm>
            <a:prstGeom prst="rect">
              <a:avLst/>
            </a:prstGeom>
          </p:spPr>
        </p:pic>
        <p:pic>
          <p:nvPicPr>
            <p:cNvPr id="9" name="Grafik 8">
              <a:extLst>
                <a:ext uri="{FF2B5EF4-FFF2-40B4-BE49-F238E27FC236}">
                  <a16:creationId xmlns:a16="http://schemas.microsoft.com/office/drawing/2014/main" id="{1208C378-E9B4-91E5-F6AA-9001A03274A2}"/>
                </a:ext>
              </a:extLst>
            </p:cNvPr>
            <p:cNvPicPr>
              <a:picLocks noChangeAspect="1"/>
            </p:cNvPicPr>
            <p:nvPr/>
          </p:nvPicPr>
          <p:blipFill>
            <a:blip r:embed="rId3" cstate="print">
              <a:duotone>
                <a:prstClr val="black"/>
                <a:srgbClr val="ADC217">
                  <a:tint val="45000"/>
                  <a:satMod val="400000"/>
                </a:srgbClr>
              </a:duotone>
              <a:extLst>
                <a:ext uri="{28A0092B-C50C-407E-A947-70E740481C1C}">
                  <a14:useLocalDpi xmlns:a14="http://schemas.microsoft.com/office/drawing/2010/main" val="0"/>
                </a:ext>
              </a:extLst>
            </a:blip>
            <a:stretch>
              <a:fillRect/>
            </a:stretch>
          </p:blipFill>
          <p:spPr>
            <a:xfrm>
              <a:off x="528051" y="4622277"/>
              <a:ext cx="312830" cy="303507"/>
            </a:xfrm>
            <a:prstGeom prst="rect">
              <a:avLst/>
            </a:prstGeom>
          </p:spPr>
        </p:pic>
        <p:pic>
          <p:nvPicPr>
            <p:cNvPr id="10" name="Grafik 9">
              <a:extLst>
                <a:ext uri="{FF2B5EF4-FFF2-40B4-BE49-F238E27FC236}">
                  <a16:creationId xmlns:a16="http://schemas.microsoft.com/office/drawing/2014/main" id="{38168D6E-F42C-1D3A-209A-997FAA45DB83}"/>
                </a:ext>
              </a:extLst>
            </p:cNvPr>
            <p:cNvPicPr>
              <a:picLocks noChangeAspect="1"/>
            </p:cNvPicPr>
            <p:nvPr/>
          </p:nvPicPr>
          <p:blipFill>
            <a:blip r:embed="rId4" cstate="print">
              <a:duotone>
                <a:prstClr val="black"/>
                <a:srgbClr val="ADC217">
                  <a:tint val="45000"/>
                  <a:satMod val="400000"/>
                </a:srgbClr>
              </a:duotone>
              <a:extLst>
                <a:ext uri="{28A0092B-C50C-407E-A947-70E740481C1C}">
                  <a14:useLocalDpi xmlns:a14="http://schemas.microsoft.com/office/drawing/2010/main" val="0"/>
                </a:ext>
              </a:extLst>
            </a:blip>
            <a:stretch>
              <a:fillRect/>
            </a:stretch>
          </p:blipFill>
          <p:spPr>
            <a:xfrm>
              <a:off x="482057" y="3115041"/>
              <a:ext cx="403785" cy="303507"/>
            </a:xfrm>
            <a:prstGeom prst="rect">
              <a:avLst/>
            </a:prstGeom>
          </p:spPr>
        </p:pic>
        <p:pic>
          <p:nvPicPr>
            <p:cNvPr id="11" name="Grafik 10">
              <a:extLst>
                <a:ext uri="{FF2B5EF4-FFF2-40B4-BE49-F238E27FC236}">
                  <a16:creationId xmlns:a16="http://schemas.microsoft.com/office/drawing/2014/main" id="{285A35E5-99F3-6E51-41CC-623D94EF2F4B}"/>
                </a:ext>
              </a:extLst>
            </p:cNvPr>
            <p:cNvPicPr>
              <a:picLocks noChangeAspect="1"/>
            </p:cNvPicPr>
            <p:nvPr/>
          </p:nvPicPr>
          <p:blipFill>
            <a:blip r:embed="rId5" cstate="print">
              <a:duotone>
                <a:prstClr val="black"/>
                <a:srgbClr val="ADC217">
                  <a:tint val="45000"/>
                  <a:satMod val="400000"/>
                </a:srgbClr>
              </a:duotone>
              <a:extLst>
                <a:ext uri="{28A0092B-C50C-407E-A947-70E740481C1C}">
                  <a14:useLocalDpi xmlns:a14="http://schemas.microsoft.com/office/drawing/2010/main" val="0"/>
                </a:ext>
              </a:extLst>
            </a:blip>
            <a:stretch>
              <a:fillRect/>
            </a:stretch>
          </p:blipFill>
          <p:spPr>
            <a:xfrm>
              <a:off x="539744" y="3490692"/>
              <a:ext cx="293621" cy="303669"/>
            </a:xfrm>
            <a:prstGeom prst="rect">
              <a:avLst/>
            </a:prstGeom>
          </p:spPr>
        </p:pic>
        <p:pic>
          <p:nvPicPr>
            <p:cNvPr id="12" name="Grafik 11">
              <a:extLst>
                <a:ext uri="{FF2B5EF4-FFF2-40B4-BE49-F238E27FC236}">
                  <a16:creationId xmlns:a16="http://schemas.microsoft.com/office/drawing/2014/main" id="{F8EA3D40-1A52-0449-0A98-F8397CCCA3F9}"/>
                </a:ext>
              </a:extLst>
            </p:cNvPr>
            <p:cNvPicPr>
              <a:picLocks noChangeAspect="1"/>
            </p:cNvPicPr>
            <p:nvPr/>
          </p:nvPicPr>
          <p:blipFill>
            <a:blip r:embed="rId6" cstate="print">
              <a:duotone>
                <a:prstClr val="black"/>
                <a:srgbClr val="ADC217">
                  <a:tint val="45000"/>
                  <a:satMod val="400000"/>
                </a:srgbClr>
              </a:duotone>
              <a:extLst>
                <a:ext uri="{28A0092B-C50C-407E-A947-70E740481C1C}">
                  <a14:useLocalDpi xmlns:a14="http://schemas.microsoft.com/office/drawing/2010/main" val="0"/>
                </a:ext>
              </a:extLst>
            </a:blip>
            <a:stretch>
              <a:fillRect/>
            </a:stretch>
          </p:blipFill>
          <p:spPr>
            <a:xfrm>
              <a:off x="528051" y="3869576"/>
              <a:ext cx="315949" cy="305901"/>
            </a:xfrm>
            <a:prstGeom prst="rect">
              <a:avLst/>
            </a:prstGeom>
          </p:spPr>
        </p:pic>
      </p:grpSp>
      <p:sp>
        <p:nvSpPr>
          <p:cNvPr id="22" name="Datumsplatzhalter 19">
            <a:extLst>
              <a:ext uri="{FF2B5EF4-FFF2-40B4-BE49-F238E27FC236}">
                <a16:creationId xmlns:a16="http://schemas.microsoft.com/office/drawing/2014/main" id="{73A1EF6C-9560-DF28-3074-94BB55045AF0}"/>
              </a:ext>
            </a:extLst>
          </p:cNvPr>
          <p:cNvSpPr>
            <a:spLocks noGrp="1"/>
          </p:cNvSpPr>
          <p:nvPr>
            <p:ph type="dt" sz="half" idx="10"/>
          </p:nvPr>
        </p:nvSpPr>
        <p:spPr>
          <a:xfrm>
            <a:off x="838200" y="6356350"/>
            <a:ext cx="2743200" cy="365125"/>
          </a:xfrm>
        </p:spPr>
        <p:txBody>
          <a:bodyPr/>
          <a:lstStyle/>
          <a:p>
            <a:r>
              <a:rPr lang="de-DE">
                <a:solidFill>
                  <a:srgbClr val="B3D04A"/>
                </a:solidFill>
                <a:latin typeface="+mj-lt"/>
              </a:rPr>
              <a:t>23.06.2026</a:t>
            </a:r>
            <a:endParaRPr lang="de-DE" dirty="0">
              <a:solidFill>
                <a:srgbClr val="B3D04A"/>
              </a:solidFill>
              <a:latin typeface="+mj-lt"/>
            </a:endParaRPr>
          </a:p>
        </p:txBody>
      </p:sp>
      <p:sp>
        <p:nvSpPr>
          <p:cNvPr id="3" name="Ellipse 2">
            <a:extLst>
              <a:ext uri="{FF2B5EF4-FFF2-40B4-BE49-F238E27FC236}">
                <a16:creationId xmlns:a16="http://schemas.microsoft.com/office/drawing/2014/main" id="{48D72C4C-9D0A-6BF7-3588-06A7D4258F48}"/>
              </a:ext>
            </a:extLst>
          </p:cNvPr>
          <p:cNvSpPr/>
          <p:nvPr/>
        </p:nvSpPr>
        <p:spPr>
          <a:xfrm>
            <a:off x="9266165" y="4333052"/>
            <a:ext cx="2743200" cy="1085922"/>
          </a:xfrm>
          <a:custGeom>
            <a:avLst/>
            <a:gdLst>
              <a:gd name="csX0" fmla="*/ 0 w 2743200"/>
              <a:gd name="csY0" fmla="*/ 542961 h 1085922"/>
              <a:gd name="csX1" fmla="*/ 1371600 w 2743200"/>
              <a:gd name="csY1" fmla="*/ 0 h 1085922"/>
              <a:gd name="csX2" fmla="*/ 2743200 w 2743200"/>
              <a:gd name="csY2" fmla="*/ 542961 h 1085922"/>
              <a:gd name="csX3" fmla="*/ 1371600 w 2743200"/>
              <a:gd name="csY3" fmla="*/ 1085922 h 1085922"/>
              <a:gd name="csX4" fmla="*/ 0 w 2743200"/>
              <a:gd name="csY4" fmla="*/ 542961 h 1085922"/>
            </a:gdLst>
            <a:ahLst/>
            <a:cxnLst>
              <a:cxn ang="0">
                <a:pos x="csX0" y="csY0"/>
              </a:cxn>
              <a:cxn ang="0">
                <a:pos x="csX1" y="csY1"/>
              </a:cxn>
              <a:cxn ang="0">
                <a:pos x="csX2" y="csY2"/>
              </a:cxn>
              <a:cxn ang="0">
                <a:pos x="csX3" y="csY3"/>
              </a:cxn>
              <a:cxn ang="0">
                <a:pos x="csX4" y="csY4"/>
              </a:cxn>
            </a:cxnLst>
            <a:rect l="l" t="t" r="r" b="b"/>
            <a:pathLst>
              <a:path w="2743200" h="1085922" fill="none" extrusionOk="0">
                <a:moveTo>
                  <a:pt x="0" y="542961"/>
                </a:moveTo>
                <a:cubicBezTo>
                  <a:pt x="-24752" y="217632"/>
                  <a:pt x="584235" y="-57708"/>
                  <a:pt x="1371600" y="0"/>
                </a:cubicBezTo>
                <a:cubicBezTo>
                  <a:pt x="2152831" y="2811"/>
                  <a:pt x="2728351" y="239389"/>
                  <a:pt x="2743200" y="542961"/>
                </a:cubicBezTo>
                <a:cubicBezTo>
                  <a:pt x="2586421" y="800925"/>
                  <a:pt x="2030756" y="1145687"/>
                  <a:pt x="1371600" y="1085922"/>
                </a:cubicBezTo>
                <a:cubicBezTo>
                  <a:pt x="561664" y="1078433"/>
                  <a:pt x="-1253" y="788658"/>
                  <a:pt x="0" y="542961"/>
                </a:cubicBezTo>
                <a:close/>
              </a:path>
              <a:path w="2743200" h="1085922" stroke="0" extrusionOk="0">
                <a:moveTo>
                  <a:pt x="0" y="542961"/>
                </a:moveTo>
                <a:cubicBezTo>
                  <a:pt x="-160065" y="216088"/>
                  <a:pt x="595915" y="13248"/>
                  <a:pt x="1371600" y="0"/>
                </a:cubicBezTo>
                <a:cubicBezTo>
                  <a:pt x="2183029" y="-31042"/>
                  <a:pt x="2706254" y="211249"/>
                  <a:pt x="2743200" y="542961"/>
                </a:cubicBezTo>
                <a:cubicBezTo>
                  <a:pt x="2830241" y="863204"/>
                  <a:pt x="2202614" y="1027296"/>
                  <a:pt x="1371600" y="1085922"/>
                </a:cubicBezTo>
                <a:cubicBezTo>
                  <a:pt x="631209" y="1043002"/>
                  <a:pt x="-30799" y="852260"/>
                  <a:pt x="0" y="542961"/>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FF0000"/>
                </a:solidFill>
                <a:latin typeface="+mj-lt"/>
              </a:rPr>
              <a:t>Ziel: zeitnahe Mittelbindung!</a:t>
            </a:r>
            <a:endParaRPr lang="de-DE" sz="2000" b="1" dirty="0">
              <a:solidFill>
                <a:srgbClr val="FF0000"/>
              </a:solidFill>
              <a:latin typeface="+mj-lt"/>
            </a:endParaRPr>
          </a:p>
        </p:txBody>
      </p:sp>
      <p:sp>
        <p:nvSpPr>
          <p:cNvPr id="13" name="Ellipse 12">
            <a:extLst>
              <a:ext uri="{FF2B5EF4-FFF2-40B4-BE49-F238E27FC236}">
                <a16:creationId xmlns:a16="http://schemas.microsoft.com/office/drawing/2014/main" id="{92810374-0CF6-4140-DC1D-49F2AFFBF751}"/>
              </a:ext>
            </a:extLst>
          </p:cNvPr>
          <p:cNvSpPr/>
          <p:nvPr/>
        </p:nvSpPr>
        <p:spPr>
          <a:xfrm rot="10519779">
            <a:off x="9314879" y="4292197"/>
            <a:ext cx="2862004" cy="1140032"/>
          </a:xfrm>
          <a:custGeom>
            <a:avLst/>
            <a:gdLst>
              <a:gd name="csX0" fmla="*/ 0 w 2862004"/>
              <a:gd name="csY0" fmla="*/ 570016 h 1140032"/>
              <a:gd name="csX1" fmla="*/ 1431002 w 2862004"/>
              <a:gd name="csY1" fmla="*/ 0 h 1140032"/>
              <a:gd name="csX2" fmla="*/ 2862004 w 2862004"/>
              <a:gd name="csY2" fmla="*/ 570016 h 1140032"/>
              <a:gd name="csX3" fmla="*/ 1431002 w 2862004"/>
              <a:gd name="csY3" fmla="*/ 1140032 h 1140032"/>
              <a:gd name="csX4" fmla="*/ 0 w 2862004"/>
              <a:gd name="csY4" fmla="*/ 570016 h 1140032"/>
            </a:gdLst>
            <a:ahLst/>
            <a:cxnLst>
              <a:cxn ang="0">
                <a:pos x="csX0" y="csY0"/>
              </a:cxn>
              <a:cxn ang="0">
                <a:pos x="csX1" y="csY1"/>
              </a:cxn>
              <a:cxn ang="0">
                <a:pos x="csX2" y="csY2"/>
              </a:cxn>
              <a:cxn ang="0">
                <a:pos x="csX3" y="csY3"/>
              </a:cxn>
              <a:cxn ang="0">
                <a:pos x="csX4" y="csY4"/>
              </a:cxn>
            </a:cxnLst>
            <a:rect l="l" t="t" r="r" b="b"/>
            <a:pathLst>
              <a:path w="2862004" h="1140032" extrusionOk="0">
                <a:moveTo>
                  <a:pt x="0" y="570016"/>
                </a:moveTo>
                <a:cubicBezTo>
                  <a:pt x="87239" y="260259"/>
                  <a:pt x="679806" y="1168"/>
                  <a:pt x="1431002" y="0"/>
                </a:cubicBezTo>
                <a:cubicBezTo>
                  <a:pt x="2217609" y="-61231"/>
                  <a:pt x="2803640" y="233026"/>
                  <a:pt x="2862004" y="570016"/>
                </a:cubicBezTo>
                <a:cubicBezTo>
                  <a:pt x="3009947" y="942729"/>
                  <a:pt x="2360031" y="1217044"/>
                  <a:pt x="1431002" y="1140032"/>
                </a:cubicBezTo>
                <a:cubicBezTo>
                  <a:pt x="677413" y="1130141"/>
                  <a:pt x="30951" y="870968"/>
                  <a:pt x="0" y="570016"/>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8" name="Fußzeilenplatzhalter 17">
            <a:extLst>
              <a:ext uri="{FF2B5EF4-FFF2-40B4-BE49-F238E27FC236}">
                <a16:creationId xmlns:a16="http://schemas.microsoft.com/office/drawing/2014/main" id="{8414F66D-947F-027A-9BDC-B40D80C17D0D}"/>
              </a:ext>
            </a:extLst>
          </p:cNvPr>
          <p:cNvSpPr>
            <a:spLocks noGrp="1"/>
          </p:cNvSpPr>
          <p:nvPr>
            <p:ph type="ftr" sz="quarter" idx="11"/>
          </p:nvPr>
        </p:nvSpPr>
        <p:spPr>
          <a:xfrm>
            <a:off x="1703512" y="6356350"/>
            <a:ext cx="9361040" cy="365125"/>
          </a:xfrm>
        </p:spPr>
        <p:txBody>
          <a:bodyPr/>
          <a:lstStyle/>
          <a:p>
            <a:r>
              <a:rPr lang="de-DE"/>
              <a:t>Holsteiner Auenland - LAG AktivRegion e.V. | Mitgliederversammlung</a:t>
            </a:r>
            <a:endParaRPr lang="de-DE" dirty="0"/>
          </a:p>
        </p:txBody>
      </p:sp>
    </p:spTree>
    <p:extLst>
      <p:ext uri="{BB962C8B-B14F-4D97-AF65-F5344CB8AC3E}">
        <p14:creationId xmlns:p14="http://schemas.microsoft.com/office/powerpoint/2010/main" val="376622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C139-ED8B-9594-C89B-92105659844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4" name="Rechteck 3">
            <a:extLst>
              <a:ext uri="{FF2B5EF4-FFF2-40B4-BE49-F238E27FC236}">
                <a16:creationId xmlns:a16="http://schemas.microsoft.com/office/drawing/2014/main" id="{7A4F6665-3D57-6A0E-7788-0321F4E1DC81}"/>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803A27FE-01ED-CB91-72B8-009184A79C2B}"/>
              </a:ext>
            </a:extLst>
          </p:cNvPr>
          <p:cNvSpPr/>
          <p:nvPr/>
        </p:nvSpPr>
        <p:spPr>
          <a:xfrm>
            <a:off x="9367602" y="1567840"/>
            <a:ext cx="2574524" cy="861134"/>
          </a:xfrm>
          <a:custGeom>
            <a:avLst/>
            <a:gdLst>
              <a:gd name="csX0" fmla="*/ 0 w 2574524"/>
              <a:gd name="csY0" fmla="*/ 430567 h 861134"/>
              <a:gd name="csX1" fmla="*/ 1287262 w 2574524"/>
              <a:gd name="csY1" fmla="*/ 0 h 861134"/>
              <a:gd name="csX2" fmla="*/ 2574524 w 2574524"/>
              <a:gd name="csY2" fmla="*/ 430567 h 861134"/>
              <a:gd name="csX3" fmla="*/ 1287262 w 2574524"/>
              <a:gd name="csY3" fmla="*/ 861134 h 861134"/>
              <a:gd name="csX4" fmla="*/ 0 w 2574524"/>
              <a:gd name="csY4" fmla="*/ 430567 h 861134"/>
            </a:gdLst>
            <a:ahLst/>
            <a:cxnLst>
              <a:cxn ang="0">
                <a:pos x="csX0" y="csY0"/>
              </a:cxn>
              <a:cxn ang="0">
                <a:pos x="csX1" y="csY1"/>
              </a:cxn>
              <a:cxn ang="0">
                <a:pos x="csX2" y="csY2"/>
              </a:cxn>
              <a:cxn ang="0">
                <a:pos x="csX3" y="csY3"/>
              </a:cxn>
              <a:cxn ang="0">
                <a:pos x="csX4" y="csY4"/>
              </a:cxn>
            </a:cxnLst>
            <a:rect l="l" t="t" r="r" b="b"/>
            <a:pathLst>
              <a:path w="2574524" h="861134" fill="none" extrusionOk="0">
                <a:moveTo>
                  <a:pt x="0" y="430567"/>
                </a:moveTo>
                <a:cubicBezTo>
                  <a:pt x="-73963" y="116690"/>
                  <a:pt x="549251" y="-52342"/>
                  <a:pt x="1287262" y="0"/>
                </a:cubicBezTo>
                <a:cubicBezTo>
                  <a:pt x="2014020" y="1876"/>
                  <a:pt x="2533577" y="182559"/>
                  <a:pt x="2574524" y="430567"/>
                </a:cubicBezTo>
                <a:cubicBezTo>
                  <a:pt x="2506164" y="650091"/>
                  <a:pt x="1870073" y="938985"/>
                  <a:pt x="1287262" y="861134"/>
                </a:cubicBezTo>
                <a:cubicBezTo>
                  <a:pt x="553542" y="857879"/>
                  <a:pt x="-1331" y="610837"/>
                  <a:pt x="0" y="430567"/>
                </a:cubicBezTo>
                <a:close/>
              </a:path>
              <a:path w="2574524" h="861134" stroke="0" extrusionOk="0">
                <a:moveTo>
                  <a:pt x="0" y="430567"/>
                </a:moveTo>
                <a:cubicBezTo>
                  <a:pt x="-56577" y="183226"/>
                  <a:pt x="538842" y="27331"/>
                  <a:pt x="1287262" y="0"/>
                </a:cubicBezTo>
                <a:cubicBezTo>
                  <a:pt x="2017924" y="-11358"/>
                  <a:pt x="2562502" y="182409"/>
                  <a:pt x="2574524" y="430567"/>
                </a:cubicBezTo>
                <a:cubicBezTo>
                  <a:pt x="2612265" y="677197"/>
                  <a:pt x="2082380" y="793987"/>
                  <a:pt x="1287262" y="861134"/>
                </a:cubicBezTo>
                <a:cubicBezTo>
                  <a:pt x="580417"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Grundbudget</a:t>
            </a:r>
            <a:endParaRPr lang="de-DE" sz="2000" b="1" dirty="0">
              <a:solidFill>
                <a:schemeClr val="tx1"/>
              </a:solidFill>
              <a:latin typeface="+mj-lt"/>
            </a:endParaRPr>
          </a:p>
        </p:txBody>
      </p:sp>
      <p:sp>
        <p:nvSpPr>
          <p:cNvPr id="16" name="Ellipse 15">
            <a:extLst>
              <a:ext uri="{FF2B5EF4-FFF2-40B4-BE49-F238E27FC236}">
                <a16:creationId xmlns:a16="http://schemas.microsoft.com/office/drawing/2014/main" id="{7E21CD3E-7635-9CF6-55E2-AD95CE9616ED}"/>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55A32F89-28B6-1A1E-4FAC-7A48BE6BFF47}"/>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oliennummernplatzhalter 18">
            <a:extLst>
              <a:ext uri="{FF2B5EF4-FFF2-40B4-BE49-F238E27FC236}">
                <a16:creationId xmlns:a16="http://schemas.microsoft.com/office/drawing/2014/main" id="{A4F2A81E-458F-FB67-02AD-840B50BDA8FD}"/>
              </a:ext>
            </a:extLst>
          </p:cNvPr>
          <p:cNvSpPr>
            <a:spLocks noGrp="1"/>
          </p:cNvSpPr>
          <p:nvPr>
            <p:ph type="sldNum" sz="quarter" idx="12"/>
          </p:nvPr>
        </p:nvSpPr>
        <p:spPr/>
        <p:txBody>
          <a:bodyPr/>
          <a:lstStyle/>
          <a:p>
            <a:fld id="{FF26D450-241C-49D8-A09E-EB203266E317}" type="slidenum">
              <a:rPr lang="de-DE" smtClean="0"/>
              <a:t>17</a:t>
            </a:fld>
            <a:endParaRPr lang="de-DE"/>
          </a:p>
        </p:txBody>
      </p:sp>
      <p:sp>
        <p:nvSpPr>
          <p:cNvPr id="21" name="Inhaltsplatzhalter 2">
            <a:extLst>
              <a:ext uri="{FF2B5EF4-FFF2-40B4-BE49-F238E27FC236}">
                <a16:creationId xmlns:a16="http://schemas.microsoft.com/office/drawing/2014/main" id="{84D609B9-D1B2-8832-2E69-54095D096E4E}"/>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22" name="Fußzeilenplatzhalter 17">
            <a:extLst>
              <a:ext uri="{FF2B5EF4-FFF2-40B4-BE49-F238E27FC236}">
                <a16:creationId xmlns:a16="http://schemas.microsoft.com/office/drawing/2014/main" id="{E88E7962-1D60-E5DE-A7D3-3AD4D120D85A}"/>
              </a:ext>
            </a:extLst>
          </p:cNvPr>
          <p:cNvSpPr>
            <a:spLocks noGrp="1"/>
          </p:cNvSpPr>
          <p:nvPr>
            <p:ph type="ftr" sz="quarter" idx="11"/>
          </p:nvPr>
        </p:nvSpPr>
        <p:spPr>
          <a:xfrm>
            <a:off x="1703512" y="6356350"/>
            <a:ext cx="9361040" cy="365125"/>
          </a:xfrm>
        </p:spPr>
        <p:txBody>
          <a:bodyPr/>
          <a:lstStyle/>
          <a:p>
            <a:r>
              <a:rPr lang="de-DE"/>
              <a:t>Holsteiner Auenland - LAG AktivRegion e.V. | Mitgliederversammlung</a:t>
            </a:r>
            <a:endParaRPr lang="de-DE" dirty="0"/>
          </a:p>
        </p:txBody>
      </p:sp>
      <p:sp>
        <p:nvSpPr>
          <p:cNvPr id="7" name="Inhaltsplatzhalter 2">
            <a:extLst>
              <a:ext uri="{FF2B5EF4-FFF2-40B4-BE49-F238E27FC236}">
                <a16:creationId xmlns:a16="http://schemas.microsoft.com/office/drawing/2014/main" id="{557CDF91-DB75-2BEF-2E8C-519844DA1C46}"/>
              </a:ext>
            </a:extLst>
          </p:cNvPr>
          <p:cNvSpPr>
            <a:spLocks noGrp="1"/>
          </p:cNvSpPr>
          <p:nvPr>
            <p:ph idx="1"/>
          </p:nvPr>
        </p:nvSpPr>
        <p:spPr>
          <a:xfrm>
            <a:off x="9413438" y="2744339"/>
            <a:ext cx="2438646" cy="3748535"/>
          </a:xfrm>
        </p:spPr>
        <p:txBody>
          <a:bodyPr>
            <a:normAutofit/>
          </a:bodyPr>
          <a:lstStyle/>
          <a:p>
            <a:pPr>
              <a:spcBef>
                <a:spcPts val="0"/>
              </a:spcBef>
              <a:buFont typeface="Calibri" panose="020F0502020204030204" pitchFamily="34" charset="0"/>
              <a:buChar char="∙"/>
              <a:defRPr/>
            </a:pPr>
            <a:r>
              <a:rPr lang="de-DE" sz="1600" dirty="0">
                <a:solidFill>
                  <a:prstClr val="black"/>
                </a:solidFill>
                <a:latin typeface="+mj-lt"/>
                <a:sym typeface="Wingdings" panose="05000000000000000000" pitchFamily="2" charset="2"/>
              </a:rPr>
              <a:t>Mittelbindung</a:t>
            </a:r>
          </a:p>
          <a:p>
            <a:pPr>
              <a:spcBef>
                <a:spcPts val="0"/>
              </a:spcBef>
              <a:buFont typeface="Calibri" panose="020F0502020204030204" pitchFamily="34" charset="0"/>
              <a:buChar char="∙"/>
              <a:defRPr/>
            </a:pPr>
            <a:r>
              <a:rPr lang="de-DE" sz="1600" dirty="0">
                <a:solidFill>
                  <a:prstClr val="black"/>
                </a:solidFill>
                <a:latin typeface="+mj-lt"/>
                <a:sym typeface="Wingdings" panose="05000000000000000000" pitchFamily="2" charset="2"/>
              </a:rPr>
              <a:t>Neuigkeiten zur Antragstellung</a:t>
            </a:r>
          </a:p>
        </p:txBody>
      </p:sp>
      <p:sp>
        <p:nvSpPr>
          <p:cNvPr id="8" name="Inhaltsplatzhalter 2">
            <a:extLst>
              <a:ext uri="{FF2B5EF4-FFF2-40B4-BE49-F238E27FC236}">
                <a16:creationId xmlns:a16="http://schemas.microsoft.com/office/drawing/2014/main" id="{2FD38907-9711-BD05-6F9E-FBE3C6B8346C}"/>
              </a:ext>
            </a:extLst>
          </p:cNvPr>
          <p:cNvSpPr txBox="1">
            <a:spLocks/>
          </p:cNvSpPr>
          <p:nvPr/>
        </p:nvSpPr>
        <p:spPr>
          <a:xfrm>
            <a:off x="496389" y="1456800"/>
            <a:ext cx="8479931"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None/>
            </a:pPr>
            <a:r>
              <a:rPr lang="de-DE" sz="1600" b="1" dirty="0">
                <a:solidFill>
                  <a:srgbClr val="ADC217"/>
                </a:solidFill>
                <a:latin typeface="+mj-lt"/>
                <a:sym typeface="Wingdings" panose="05000000000000000000" pitchFamily="2" charset="2"/>
              </a:rPr>
              <a:t>Mittelbindung/Mittelumschichtung</a:t>
            </a:r>
          </a:p>
          <a:p>
            <a:pPr marL="285750" indent="-285750">
              <a:buFont typeface="Tw Cen MT" panose="020B0602020104020603" pitchFamily="34" charset="0"/>
              <a:buChar char="∙"/>
            </a:pPr>
            <a:r>
              <a:rPr lang="de-DE" sz="1600" dirty="0">
                <a:latin typeface="+mj-lt"/>
              </a:rPr>
              <a:t>Aktuell: </a:t>
            </a:r>
            <a:r>
              <a:rPr lang="de-DE" sz="1600" b="1" dirty="0">
                <a:latin typeface="+mj-lt"/>
              </a:rPr>
              <a:t>keine Verschiebung </a:t>
            </a:r>
            <a:r>
              <a:rPr lang="de-DE" sz="1600" dirty="0">
                <a:latin typeface="+mj-lt"/>
              </a:rPr>
              <a:t>zwischen den Regionen notwendig! = Entscheidung MLLEV/</a:t>
            </a:r>
            <a:r>
              <a:rPr lang="de-DE" sz="1600" dirty="0" err="1">
                <a:latin typeface="+mj-lt"/>
              </a:rPr>
              <a:t>AktivRegionen</a:t>
            </a:r>
            <a:endParaRPr lang="de-DE" sz="1600" dirty="0">
              <a:latin typeface="+mj-lt"/>
            </a:endParaRPr>
          </a:p>
          <a:p>
            <a:pPr marL="285750" indent="-285750">
              <a:buFont typeface="Tw Cen MT" panose="020B0602020104020603" pitchFamily="34" charset="0"/>
              <a:buChar char="∙"/>
            </a:pPr>
            <a:r>
              <a:rPr lang="de-DE" sz="1600" dirty="0">
                <a:latin typeface="+mj-lt"/>
              </a:rPr>
              <a:t>Abschluss und Abrechnung der Projekte bis Mitte des Jahres 2029</a:t>
            </a:r>
          </a:p>
          <a:p>
            <a:pPr marL="285750" indent="-285750">
              <a:buFont typeface="Tw Cen MT" panose="020B0602020104020603" pitchFamily="34" charset="0"/>
              <a:buChar char="∙"/>
            </a:pPr>
            <a:r>
              <a:rPr lang="de-DE" sz="1600" b="1" dirty="0">
                <a:latin typeface="+mj-lt"/>
              </a:rPr>
              <a:t>Ende 2026 erneute Entscheidung über Mittelverschiebung; Beschluss in der landesweiten Beiratssitzung im 1. Quartal 2027 (Landestopf / Quotierung)</a:t>
            </a:r>
          </a:p>
          <a:p>
            <a:pPr marL="285750" indent="-285750">
              <a:buFont typeface="Tw Cen MT" panose="020B0602020104020603" pitchFamily="34" charset="0"/>
              <a:buChar char="∙"/>
            </a:pPr>
            <a:r>
              <a:rPr lang="de-DE" sz="1600" b="1" dirty="0">
                <a:latin typeface="+mj-lt"/>
              </a:rPr>
              <a:t>Evaluierung: Keine Verschiebung zwischen Kernthemen, </a:t>
            </a:r>
            <a:r>
              <a:rPr lang="de-DE" sz="1600" dirty="0">
                <a:latin typeface="+mj-lt"/>
              </a:rPr>
              <a:t>da Ziele noch nicht vollständig erreicht wurden</a:t>
            </a:r>
          </a:p>
          <a:p>
            <a:pPr marL="0" indent="0">
              <a:lnSpc>
                <a:spcPct val="100000"/>
              </a:lnSpc>
              <a:buNone/>
            </a:pPr>
            <a:r>
              <a:rPr lang="de-DE" sz="1600" b="1" dirty="0">
                <a:solidFill>
                  <a:srgbClr val="ADC217"/>
                </a:solidFill>
                <a:latin typeface="+mj-lt"/>
              </a:rPr>
              <a:t>Antragstellung Grundbudget</a:t>
            </a:r>
          </a:p>
          <a:p>
            <a:pPr marL="285750" indent="-285750">
              <a:lnSpc>
                <a:spcPct val="100000"/>
              </a:lnSpc>
              <a:buFont typeface="Arial" panose="020B0604020202020204" pitchFamily="34" charset="0"/>
              <a:buChar char="∙"/>
            </a:pPr>
            <a:r>
              <a:rPr lang="de-DE" sz="1600" b="1" dirty="0">
                <a:latin typeface="+mj-lt"/>
              </a:rPr>
              <a:t>Keine Notwendigkeit </a:t>
            </a:r>
            <a:r>
              <a:rPr lang="de-DE" sz="1600" dirty="0">
                <a:latin typeface="+mj-lt"/>
              </a:rPr>
              <a:t>von Gemeindebeschlüssen als Anlage zum Antrag</a:t>
            </a:r>
          </a:p>
          <a:p>
            <a:pPr marL="285750" indent="-285750">
              <a:lnSpc>
                <a:spcPct val="100000"/>
              </a:lnSpc>
              <a:buFont typeface="Arial" panose="020B0604020202020204" pitchFamily="34" charset="0"/>
              <a:buChar char="∙"/>
            </a:pPr>
            <a:r>
              <a:rPr lang="de-DE" sz="1600" dirty="0">
                <a:latin typeface="+mj-lt"/>
              </a:rPr>
              <a:t>Unterschrift der Bürgermeisterin / des Bürgermeisters ausreichend (Antragsformular)</a:t>
            </a:r>
          </a:p>
          <a:p>
            <a:pPr marL="285750" indent="-285750">
              <a:lnSpc>
                <a:spcPct val="100000"/>
              </a:lnSpc>
              <a:buFont typeface="Arial" panose="020B0604020202020204" pitchFamily="34" charset="0"/>
              <a:buChar char="∙"/>
            </a:pPr>
            <a:r>
              <a:rPr lang="de-DE" sz="1600" b="1" dirty="0">
                <a:latin typeface="+mj-lt"/>
              </a:rPr>
              <a:t>Keine Vorsteuererklärung </a:t>
            </a:r>
            <a:r>
              <a:rPr lang="de-DE" sz="1600" dirty="0">
                <a:latin typeface="+mj-lt"/>
              </a:rPr>
              <a:t>mehr nötig</a:t>
            </a:r>
          </a:p>
          <a:p>
            <a:pPr fontAlgn="auto">
              <a:lnSpc>
                <a:spcPct val="150000"/>
              </a:lnSpc>
              <a:spcBef>
                <a:spcPts val="0"/>
              </a:spcBef>
              <a:spcAft>
                <a:spcPts val="0"/>
              </a:spcAft>
              <a:buFont typeface="Calibri" panose="020F0502020204030204" pitchFamily="34" charset="0"/>
              <a:buChar char="∙"/>
            </a:pPr>
            <a:endParaRPr lang="de-DE" sz="1600" dirty="0">
              <a:solidFill>
                <a:srgbClr val="ADC217"/>
              </a:solidFill>
              <a:latin typeface="+mj-lt"/>
              <a:sym typeface="Wingdings" panose="05000000000000000000" pitchFamily="2" charset="2"/>
            </a:endParaRPr>
          </a:p>
        </p:txBody>
      </p:sp>
      <p:sp>
        <p:nvSpPr>
          <p:cNvPr id="3" name="Datumsplatzhalter 19">
            <a:extLst>
              <a:ext uri="{FF2B5EF4-FFF2-40B4-BE49-F238E27FC236}">
                <a16:creationId xmlns:a16="http://schemas.microsoft.com/office/drawing/2014/main" id="{8E29951F-C07D-4D82-AE5D-8DF7B84E293D}"/>
              </a:ext>
            </a:extLst>
          </p:cNvPr>
          <p:cNvSpPr>
            <a:spLocks noGrp="1"/>
          </p:cNvSpPr>
          <p:nvPr>
            <p:ph type="dt" sz="half" idx="10"/>
          </p:nvPr>
        </p:nvSpPr>
        <p:spPr>
          <a:xfrm>
            <a:off x="838200" y="6356350"/>
            <a:ext cx="2743200" cy="365125"/>
          </a:xfrm>
        </p:spPr>
        <p:txBody>
          <a:bodyPr/>
          <a:lstStyle/>
          <a:p>
            <a:r>
              <a:rPr lang="de-DE" dirty="0">
                <a:solidFill>
                  <a:srgbClr val="B3D04A"/>
                </a:solidFill>
                <a:latin typeface="+mj-lt"/>
              </a:rPr>
              <a:t>23.06.2026</a:t>
            </a:r>
          </a:p>
        </p:txBody>
      </p:sp>
    </p:spTree>
    <p:extLst>
      <p:ext uri="{BB962C8B-B14F-4D97-AF65-F5344CB8AC3E}">
        <p14:creationId xmlns:p14="http://schemas.microsoft.com/office/powerpoint/2010/main" val="950720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A4F4F-3F01-81CE-306D-69C88514CAF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3494B82-3B64-6308-EEDC-38CCF16CB547}"/>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4" name="Rechteck 3">
            <a:extLst>
              <a:ext uri="{FF2B5EF4-FFF2-40B4-BE49-F238E27FC236}">
                <a16:creationId xmlns:a16="http://schemas.microsoft.com/office/drawing/2014/main" id="{533BA9CA-5AC8-17AC-BD42-C21140BA0A14}"/>
              </a:ext>
            </a:extLst>
          </p:cNvPr>
          <p:cNvSpPr/>
          <p:nvPr/>
        </p:nvSpPr>
        <p:spPr>
          <a:xfrm>
            <a:off x="-312712" y="1124744"/>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13">
            <a:extLst>
              <a:ext uri="{FF2B5EF4-FFF2-40B4-BE49-F238E27FC236}">
                <a16:creationId xmlns:a16="http://schemas.microsoft.com/office/drawing/2014/main" id="{9A3D30FA-FB2B-6950-984A-ECB5921EEA78}"/>
              </a:ext>
            </a:extLst>
          </p:cNvPr>
          <p:cNvSpPr>
            <a:spLocks noGrp="1"/>
          </p:cNvSpPr>
          <p:nvPr>
            <p:ph type="dt" sz="half" idx="10"/>
          </p:nvPr>
        </p:nvSpPr>
        <p:spPr/>
        <p:txBody>
          <a:bodyPr/>
          <a:lstStyle/>
          <a:p>
            <a:r>
              <a:rPr lang="de-DE"/>
              <a:t>23.06.2026</a:t>
            </a:r>
          </a:p>
        </p:txBody>
      </p:sp>
      <p:sp>
        <p:nvSpPr>
          <p:cNvPr id="19" name="Foliennummernplatzhalter 18">
            <a:extLst>
              <a:ext uri="{FF2B5EF4-FFF2-40B4-BE49-F238E27FC236}">
                <a16:creationId xmlns:a16="http://schemas.microsoft.com/office/drawing/2014/main" id="{1192674A-56CF-DCC8-5F57-620C2127ECBE}"/>
              </a:ext>
            </a:extLst>
          </p:cNvPr>
          <p:cNvSpPr>
            <a:spLocks noGrp="1"/>
          </p:cNvSpPr>
          <p:nvPr>
            <p:ph type="sldNum" sz="quarter" idx="12"/>
          </p:nvPr>
        </p:nvSpPr>
        <p:spPr/>
        <p:txBody>
          <a:bodyPr/>
          <a:lstStyle/>
          <a:p>
            <a:fld id="{FF26D450-241C-49D8-A09E-EB203266E317}" type="slidenum">
              <a:rPr lang="de-DE" smtClean="0"/>
              <a:t>18</a:t>
            </a:fld>
            <a:endParaRPr lang="de-DE"/>
          </a:p>
        </p:txBody>
      </p:sp>
      <p:sp>
        <p:nvSpPr>
          <p:cNvPr id="21" name="Inhaltsplatzhalter 2">
            <a:extLst>
              <a:ext uri="{FF2B5EF4-FFF2-40B4-BE49-F238E27FC236}">
                <a16:creationId xmlns:a16="http://schemas.microsoft.com/office/drawing/2014/main" id="{835725A3-F0F1-BCA1-E887-81288A424ABC}"/>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22" name="Fußzeilenplatzhalter 17">
            <a:extLst>
              <a:ext uri="{FF2B5EF4-FFF2-40B4-BE49-F238E27FC236}">
                <a16:creationId xmlns:a16="http://schemas.microsoft.com/office/drawing/2014/main" id="{ED35AC98-7DCD-CCAA-3967-90840F0DC323}"/>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8" name="Inhaltsplatzhalter 2">
            <a:extLst>
              <a:ext uri="{FF2B5EF4-FFF2-40B4-BE49-F238E27FC236}">
                <a16:creationId xmlns:a16="http://schemas.microsoft.com/office/drawing/2014/main" id="{34DEE6ED-ECE0-C984-DFDF-BEFEE3F8DC14}"/>
              </a:ext>
            </a:extLst>
          </p:cNvPr>
          <p:cNvSpPr txBox="1">
            <a:spLocks/>
          </p:cNvSpPr>
          <p:nvPr/>
        </p:nvSpPr>
        <p:spPr>
          <a:xfrm>
            <a:off x="496389" y="1456800"/>
            <a:ext cx="3930686" cy="13168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None/>
            </a:pPr>
            <a:r>
              <a:rPr lang="de-DE" sz="1600" b="1" dirty="0">
                <a:solidFill>
                  <a:srgbClr val="ADC217"/>
                </a:solidFill>
                <a:latin typeface="+mj-lt"/>
                <a:sym typeface="Wingdings" panose="05000000000000000000" pitchFamily="2" charset="2"/>
              </a:rPr>
              <a:t>Regionalbudget 2026 – Regionale Verteilung</a:t>
            </a:r>
          </a:p>
          <a:p>
            <a:pPr>
              <a:spcBef>
                <a:spcPts val="1200"/>
              </a:spcBef>
            </a:pPr>
            <a:r>
              <a:rPr lang="de-DE" sz="1400" b="0" i="0" u="none" strike="noStrike" baseline="0" dirty="0">
                <a:solidFill>
                  <a:srgbClr val="000000"/>
                </a:solidFill>
                <a:latin typeface="Calibri" panose="020F0502020204030204" pitchFamily="34" charset="0"/>
              </a:rPr>
              <a:t>Amt Bad Bramstedt-Land: 12 Anträge</a:t>
            </a:r>
          </a:p>
          <a:p>
            <a:r>
              <a:rPr lang="de-DE" sz="1400" b="0" i="0" u="none" strike="noStrike" baseline="0" dirty="0">
                <a:solidFill>
                  <a:srgbClr val="000000"/>
                </a:solidFill>
                <a:latin typeface="Calibri" panose="020F0502020204030204" pitchFamily="34" charset="0"/>
              </a:rPr>
              <a:t>Amt Kellinghusen: 8 Anträge</a:t>
            </a:r>
          </a:p>
          <a:p>
            <a:r>
              <a:rPr lang="de-DE" sz="1400" b="0" i="0" u="none" strike="noStrike" baseline="0" dirty="0">
                <a:solidFill>
                  <a:srgbClr val="000000"/>
                </a:solidFill>
                <a:latin typeface="Calibri" panose="020F0502020204030204" pitchFamily="34" charset="0"/>
              </a:rPr>
              <a:t>Stadt Bad Bramstedt: 3 Anträge</a:t>
            </a:r>
          </a:p>
          <a:p>
            <a:r>
              <a:rPr lang="de-DE" sz="1400" b="0" i="0" u="none" strike="noStrike" baseline="0" dirty="0">
                <a:solidFill>
                  <a:srgbClr val="000000"/>
                </a:solidFill>
                <a:latin typeface="Calibri" panose="020F0502020204030204" pitchFamily="34" charset="0"/>
              </a:rPr>
              <a:t>Amt Auenland Südholstein: 3 Anträge</a:t>
            </a:r>
          </a:p>
          <a:p>
            <a:r>
              <a:rPr lang="de-DE" sz="1400" b="0" i="0" u="none" strike="noStrike" baseline="0" dirty="0">
                <a:solidFill>
                  <a:srgbClr val="000000"/>
                </a:solidFill>
                <a:latin typeface="Calibri" panose="020F0502020204030204" pitchFamily="34" charset="0"/>
              </a:rPr>
              <a:t>Stadt Kellinghusen: 2 Anträge </a:t>
            </a:r>
          </a:p>
          <a:p>
            <a:r>
              <a:rPr lang="de-DE" sz="1400" b="0" i="0" u="none" strike="noStrike" baseline="0" dirty="0">
                <a:solidFill>
                  <a:srgbClr val="000000"/>
                </a:solidFill>
                <a:latin typeface="Calibri" panose="020F0502020204030204" pitchFamily="34" charset="0"/>
              </a:rPr>
              <a:t>Stadt Barmstedt: 1 Anträge</a:t>
            </a:r>
          </a:p>
          <a:p>
            <a:r>
              <a:rPr lang="de-DE" sz="1400" b="0" i="0" u="none" strike="noStrike" baseline="0" dirty="0">
                <a:solidFill>
                  <a:srgbClr val="000000"/>
                </a:solidFill>
                <a:latin typeface="Calibri" panose="020F0502020204030204" pitchFamily="34" charset="0"/>
              </a:rPr>
              <a:t>Amt Boostedt-Rickling: 1 Antrag</a:t>
            </a:r>
          </a:p>
          <a:p>
            <a:r>
              <a:rPr lang="de-DE" sz="1400" b="0" i="0" u="none" strike="noStrike" baseline="0" dirty="0">
                <a:solidFill>
                  <a:srgbClr val="000000"/>
                </a:solidFill>
                <a:latin typeface="Calibri" panose="020F0502020204030204" pitchFamily="34" charset="0"/>
              </a:rPr>
              <a:t>Amt Rantzau: 1 Antrag</a:t>
            </a:r>
          </a:p>
          <a:p>
            <a:r>
              <a:rPr lang="de-DE" sz="1400" b="0" i="0" u="none" strike="noStrike" baseline="0" dirty="0">
                <a:solidFill>
                  <a:srgbClr val="000000"/>
                </a:solidFill>
                <a:latin typeface="Calibri" panose="020F0502020204030204" pitchFamily="34" charset="0"/>
              </a:rPr>
              <a:t>Stadt Kaltenkirchen: 0 Anträge </a:t>
            </a:r>
          </a:p>
          <a:p>
            <a:r>
              <a:rPr lang="de-DE" sz="1400" b="0" i="0" u="none" strike="noStrike" baseline="0" dirty="0">
                <a:solidFill>
                  <a:srgbClr val="000000"/>
                </a:solidFill>
                <a:latin typeface="Calibri" panose="020F0502020204030204" pitchFamily="34" charset="0"/>
              </a:rPr>
              <a:t>Amt Hörnerkirchen: 0 Anträge</a:t>
            </a:r>
          </a:p>
          <a:p>
            <a:r>
              <a:rPr lang="de-DE" sz="1400" b="0" i="0" u="none" strike="noStrike" baseline="0" dirty="0">
                <a:solidFill>
                  <a:srgbClr val="000000"/>
                </a:solidFill>
                <a:latin typeface="Calibri" panose="020F0502020204030204" pitchFamily="34" charset="0"/>
              </a:rPr>
              <a:t>Gemeinde Ellerau: 0 Anträge</a:t>
            </a:r>
          </a:p>
          <a:p>
            <a:r>
              <a:rPr lang="de-DE" sz="1400" b="0" i="0" u="none" strike="noStrike" baseline="0" dirty="0">
                <a:solidFill>
                  <a:srgbClr val="000000"/>
                </a:solidFill>
                <a:latin typeface="Calibri" panose="020F0502020204030204" pitchFamily="34" charset="0"/>
              </a:rPr>
              <a:t>Stadt Quickborn: 0 Anträge</a:t>
            </a:r>
          </a:p>
          <a:p>
            <a:r>
              <a:rPr lang="de-DE" sz="1400" b="0" i="0" u="none" strike="noStrike" baseline="0" dirty="0">
                <a:solidFill>
                  <a:srgbClr val="000000"/>
                </a:solidFill>
                <a:latin typeface="Calibri" panose="020F0502020204030204" pitchFamily="34" charset="0"/>
              </a:rPr>
              <a:t>übergreifend: 0 Anträge</a:t>
            </a:r>
          </a:p>
          <a:p>
            <a:endParaRPr lang="de-DE" sz="1600" b="0" i="0" u="none" strike="noStrike" baseline="0" dirty="0">
              <a:solidFill>
                <a:srgbClr val="000000"/>
              </a:solidFill>
              <a:latin typeface="Calibri" panose="020F0502020204030204" pitchFamily="34" charset="0"/>
            </a:endParaRPr>
          </a:p>
          <a:p>
            <a:pPr marL="0" indent="0" fontAlgn="auto">
              <a:lnSpc>
                <a:spcPct val="150000"/>
              </a:lnSpc>
              <a:spcBef>
                <a:spcPts val="0"/>
              </a:spcBef>
              <a:spcAft>
                <a:spcPts val="0"/>
              </a:spcAft>
              <a:buNone/>
            </a:pPr>
            <a:endParaRPr lang="de-DE" sz="1600" b="1" dirty="0">
              <a:solidFill>
                <a:srgbClr val="ADC217"/>
              </a:solidFill>
              <a:latin typeface="+mj-lt"/>
              <a:sym typeface="Wingdings" panose="05000000000000000000" pitchFamily="2" charset="2"/>
            </a:endParaRPr>
          </a:p>
        </p:txBody>
      </p:sp>
      <p:grpSp>
        <p:nvGrpSpPr>
          <p:cNvPr id="20" name="Gruppieren 19">
            <a:extLst>
              <a:ext uri="{FF2B5EF4-FFF2-40B4-BE49-F238E27FC236}">
                <a16:creationId xmlns:a16="http://schemas.microsoft.com/office/drawing/2014/main" id="{EF14569D-FFDF-2B50-D13D-8323EBA0FAC6}"/>
              </a:ext>
            </a:extLst>
          </p:cNvPr>
          <p:cNvGrpSpPr/>
          <p:nvPr/>
        </p:nvGrpSpPr>
        <p:grpSpPr>
          <a:xfrm>
            <a:off x="5046204" y="826860"/>
            <a:ext cx="7128792" cy="5385628"/>
            <a:chOff x="4750595" y="805786"/>
            <a:chExt cx="7128792" cy="5385628"/>
          </a:xfrm>
        </p:grpSpPr>
        <p:grpSp>
          <p:nvGrpSpPr>
            <p:cNvPr id="18" name="Gruppieren 17">
              <a:extLst>
                <a:ext uri="{FF2B5EF4-FFF2-40B4-BE49-F238E27FC236}">
                  <a16:creationId xmlns:a16="http://schemas.microsoft.com/office/drawing/2014/main" id="{EBB8FABC-07F8-669C-D27E-4CE0E4949DBC}"/>
                </a:ext>
              </a:extLst>
            </p:cNvPr>
            <p:cNvGrpSpPr/>
            <p:nvPr/>
          </p:nvGrpSpPr>
          <p:grpSpPr>
            <a:xfrm>
              <a:off x="4750595" y="805786"/>
              <a:ext cx="7128792" cy="5385628"/>
              <a:chOff x="3431868" y="112601"/>
              <a:chExt cx="8784812" cy="6380273"/>
            </a:xfrm>
          </p:grpSpPr>
          <p:pic>
            <p:nvPicPr>
              <p:cNvPr id="1026" name="Picture 2" descr="AktivRegion">
                <a:extLst>
                  <a:ext uri="{FF2B5EF4-FFF2-40B4-BE49-F238E27FC236}">
                    <a16:creationId xmlns:a16="http://schemas.microsoft.com/office/drawing/2014/main" id="{5FBA6F4A-8EBA-8157-9D65-2A6E195D9F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21" b="21965"/>
              <a:stretch>
                <a:fillRect/>
              </a:stretch>
            </p:blipFill>
            <p:spPr bwMode="auto">
              <a:xfrm>
                <a:off x="4791670" y="112601"/>
                <a:ext cx="7425010" cy="6380273"/>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A8BC17F4-1656-1A37-2B2A-A9D96C3AEE37}"/>
                  </a:ext>
                </a:extLst>
              </p:cNvPr>
              <p:cNvSpPr txBox="1"/>
              <p:nvPr/>
            </p:nvSpPr>
            <p:spPr>
              <a:xfrm>
                <a:off x="9804601" y="2307735"/>
                <a:ext cx="2173128" cy="546928"/>
              </a:xfrm>
              <a:prstGeom prst="rect">
                <a:avLst/>
              </a:prstGeom>
              <a:solidFill>
                <a:srgbClr val="8BAD94"/>
              </a:solidFill>
            </p:spPr>
            <p:txBody>
              <a:bodyPr wrap="square" rtlCol="0">
                <a:spAutoFit/>
              </a:bodyPr>
              <a:lstStyle/>
              <a:p>
                <a:r>
                  <a:rPr lang="de-DE" sz="1200" b="1" dirty="0">
                    <a:latin typeface="+mj-lt"/>
                  </a:rPr>
                  <a:t>12x </a:t>
                </a:r>
                <a:r>
                  <a:rPr lang="de-DE" sz="1200" dirty="0">
                    <a:latin typeface="+mj-lt"/>
                  </a:rPr>
                  <a:t>Amt Bad Bramstedt-Land</a:t>
                </a:r>
              </a:p>
            </p:txBody>
          </p:sp>
          <p:sp>
            <p:nvSpPr>
              <p:cNvPr id="5" name="Textfeld 4">
                <a:extLst>
                  <a:ext uri="{FF2B5EF4-FFF2-40B4-BE49-F238E27FC236}">
                    <a16:creationId xmlns:a16="http://schemas.microsoft.com/office/drawing/2014/main" id="{CDFEF682-8CD0-F367-F79F-F73AAB12E108}"/>
                  </a:ext>
                </a:extLst>
              </p:cNvPr>
              <p:cNvSpPr txBox="1"/>
              <p:nvPr/>
            </p:nvSpPr>
            <p:spPr>
              <a:xfrm>
                <a:off x="3431868" y="1505586"/>
                <a:ext cx="1620289" cy="546928"/>
              </a:xfrm>
              <a:prstGeom prst="rect">
                <a:avLst/>
              </a:prstGeom>
              <a:solidFill>
                <a:srgbClr val="D6C1B0"/>
              </a:solidFill>
            </p:spPr>
            <p:txBody>
              <a:bodyPr wrap="square" rtlCol="0">
                <a:spAutoFit/>
              </a:bodyPr>
              <a:lstStyle/>
              <a:p>
                <a:r>
                  <a:rPr lang="de-DE" sz="1200" b="1" dirty="0">
                    <a:latin typeface="+mj-lt"/>
                  </a:rPr>
                  <a:t>8x</a:t>
                </a:r>
                <a:r>
                  <a:rPr lang="de-DE" sz="1200" dirty="0">
                    <a:latin typeface="+mj-lt"/>
                  </a:rPr>
                  <a:t> Amt Kellinghusen</a:t>
                </a:r>
              </a:p>
            </p:txBody>
          </p:sp>
          <p:sp>
            <p:nvSpPr>
              <p:cNvPr id="6" name="Textfeld 5">
                <a:extLst>
                  <a:ext uri="{FF2B5EF4-FFF2-40B4-BE49-F238E27FC236}">
                    <a16:creationId xmlns:a16="http://schemas.microsoft.com/office/drawing/2014/main" id="{81443DFD-492B-CC7A-8BB8-6C7EBCF27F86}"/>
                  </a:ext>
                </a:extLst>
              </p:cNvPr>
              <p:cNvSpPr txBox="1"/>
              <p:nvPr/>
            </p:nvSpPr>
            <p:spPr>
              <a:xfrm>
                <a:off x="10406834" y="3119936"/>
                <a:ext cx="1426873" cy="551233"/>
              </a:xfrm>
              <a:prstGeom prst="rect">
                <a:avLst/>
              </a:prstGeom>
              <a:solidFill>
                <a:srgbClr val="E2B3A9"/>
              </a:solidFill>
            </p:spPr>
            <p:txBody>
              <a:bodyPr wrap="square" rtlCol="0">
                <a:spAutoFit/>
              </a:bodyPr>
              <a:lstStyle/>
              <a:p>
                <a:r>
                  <a:rPr lang="de-DE" sz="1200" b="1" dirty="0">
                    <a:latin typeface="+mj-lt"/>
                  </a:rPr>
                  <a:t> 3x </a:t>
                </a:r>
                <a:r>
                  <a:rPr lang="de-DE" sz="1200" dirty="0">
                    <a:latin typeface="+mj-lt"/>
                  </a:rPr>
                  <a:t>Stadt</a:t>
                </a:r>
                <a:r>
                  <a:rPr lang="de-DE" sz="1200" b="1" dirty="0">
                    <a:latin typeface="+mj-lt"/>
                  </a:rPr>
                  <a:t> </a:t>
                </a:r>
                <a:r>
                  <a:rPr lang="de-DE" sz="1200" dirty="0">
                    <a:latin typeface="+mj-lt"/>
                  </a:rPr>
                  <a:t>Bad Bramstedt</a:t>
                </a:r>
              </a:p>
            </p:txBody>
          </p:sp>
          <p:sp>
            <p:nvSpPr>
              <p:cNvPr id="7" name="Textfeld 6">
                <a:extLst>
                  <a:ext uri="{FF2B5EF4-FFF2-40B4-BE49-F238E27FC236}">
                    <a16:creationId xmlns:a16="http://schemas.microsoft.com/office/drawing/2014/main" id="{909FF8F5-42DC-77D1-339D-87D8D1A050E5}"/>
                  </a:ext>
                </a:extLst>
              </p:cNvPr>
              <p:cNvSpPr txBox="1"/>
              <p:nvPr/>
            </p:nvSpPr>
            <p:spPr>
              <a:xfrm>
                <a:off x="9222206" y="3856710"/>
                <a:ext cx="2173128" cy="546928"/>
              </a:xfrm>
              <a:prstGeom prst="rect">
                <a:avLst/>
              </a:prstGeom>
              <a:solidFill>
                <a:srgbClr val="E2D4BA"/>
              </a:solidFill>
            </p:spPr>
            <p:txBody>
              <a:bodyPr wrap="square" rtlCol="0">
                <a:spAutoFit/>
              </a:bodyPr>
              <a:lstStyle/>
              <a:p>
                <a:r>
                  <a:rPr lang="de-DE" sz="1200" b="1" dirty="0">
                    <a:latin typeface="+mj-lt"/>
                  </a:rPr>
                  <a:t>3x</a:t>
                </a:r>
                <a:r>
                  <a:rPr lang="de-DE" sz="1200" dirty="0">
                    <a:latin typeface="+mj-lt"/>
                  </a:rPr>
                  <a:t> Amt Auenland Südholstein</a:t>
                </a:r>
              </a:p>
            </p:txBody>
          </p:sp>
          <p:sp>
            <p:nvSpPr>
              <p:cNvPr id="10" name="Textfeld 9">
                <a:extLst>
                  <a:ext uri="{FF2B5EF4-FFF2-40B4-BE49-F238E27FC236}">
                    <a16:creationId xmlns:a16="http://schemas.microsoft.com/office/drawing/2014/main" id="{6C17B75C-CDE7-F5BF-FD81-F1AF51E42794}"/>
                  </a:ext>
                </a:extLst>
              </p:cNvPr>
              <p:cNvSpPr txBox="1"/>
              <p:nvPr/>
            </p:nvSpPr>
            <p:spPr>
              <a:xfrm>
                <a:off x="4244810" y="2683903"/>
                <a:ext cx="1821091" cy="546928"/>
              </a:xfrm>
              <a:prstGeom prst="rect">
                <a:avLst/>
              </a:prstGeom>
              <a:solidFill>
                <a:srgbClr val="D6C1B0"/>
              </a:solidFill>
            </p:spPr>
            <p:txBody>
              <a:bodyPr wrap="square" rtlCol="0">
                <a:spAutoFit/>
              </a:bodyPr>
              <a:lstStyle/>
              <a:p>
                <a:r>
                  <a:rPr lang="de-DE" sz="1200" b="1" dirty="0">
                    <a:latin typeface="+mj-lt"/>
                  </a:rPr>
                  <a:t>2x </a:t>
                </a:r>
                <a:r>
                  <a:rPr lang="de-DE" sz="1200" dirty="0">
                    <a:latin typeface="+mj-lt"/>
                  </a:rPr>
                  <a:t>Stadt Kellinghusen</a:t>
                </a:r>
              </a:p>
            </p:txBody>
          </p:sp>
          <p:sp>
            <p:nvSpPr>
              <p:cNvPr id="11" name="Textfeld 10">
                <a:extLst>
                  <a:ext uri="{FF2B5EF4-FFF2-40B4-BE49-F238E27FC236}">
                    <a16:creationId xmlns:a16="http://schemas.microsoft.com/office/drawing/2014/main" id="{A7AA0D82-1AE6-27E5-2708-D67D298FF4A0}"/>
                  </a:ext>
                </a:extLst>
              </p:cNvPr>
              <p:cNvSpPr txBox="1"/>
              <p:nvPr/>
            </p:nvSpPr>
            <p:spPr>
              <a:xfrm>
                <a:off x="7532197" y="565240"/>
                <a:ext cx="1905652" cy="546928"/>
              </a:xfrm>
              <a:prstGeom prst="rect">
                <a:avLst/>
              </a:prstGeom>
              <a:solidFill>
                <a:srgbClr val="BDCDB0"/>
              </a:solidFill>
            </p:spPr>
            <p:txBody>
              <a:bodyPr wrap="square" rtlCol="0">
                <a:spAutoFit/>
              </a:bodyPr>
              <a:lstStyle/>
              <a:p>
                <a:r>
                  <a:rPr lang="de-DE" sz="1200" b="1" dirty="0">
                    <a:latin typeface="+mj-lt"/>
                  </a:rPr>
                  <a:t>1x </a:t>
                </a:r>
                <a:r>
                  <a:rPr lang="de-DE" sz="1200" dirty="0">
                    <a:latin typeface="+mj-lt"/>
                  </a:rPr>
                  <a:t>Amt Boostedt-Rickling</a:t>
                </a:r>
              </a:p>
            </p:txBody>
          </p:sp>
        </p:grpSp>
        <p:sp>
          <p:nvSpPr>
            <p:cNvPr id="12" name="Textfeld 11">
              <a:extLst>
                <a:ext uri="{FF2B5EF4-FFF2-40B4-BE49-F238E27FC236}">
                  <a16:creationId xmlns:a16="http://schemas.microsoft.com/office/drawing/2014/main" id="{B7CA890C-A0DF-F8E7-99D1-F1536729B731}"/>
                </a:ext>
              </a:extLst>
            </p:cNvPr>
            <p:cNvSpPr txBox="1"/>
            <p:nvPr/>
          </p:nvSpPr>
          <p:spPr>
            <a:xfrm>
              <a:off x="6065444" y="5349387"/>
              <a:ext cx="1314849" cy="276999"/>
            </a:xfrm>
            <a:prstGeom prst="rect">
              <a:avLst/>
            </a:prstGeom>
            <a:solidFill>
              <a:srgbClr val="C6A7AD"/>
            </a:solidFill>
          </p:spPr>
          <p:txBody>
            <a:bodyPr wrap="square" rtlCol="0">
              <a:spAutoFit/>
            </a:bodyPr>
            <a:lstStyle/>
            <a:p>
              <a:r>
                <a:rPr lang="de-DE" sz="1200" b="1" dirty="0">
                  <a:latin typeface="+mj-lt"/>
                </a:rPr>
                <a:t>1x </a:t>
              </a:r>
              <a:r>
                <a:rPr lang="de-DE" sz="1200" dirty="0">
                  <a:latin typeface="+mj-lt"/>
                </a:rPr>
                <a:t>Amt Rantzau</a:t>
              </a:r>
            </a:p>
          </p:txBody>
        </p:sp>
      </p:grpSp>
    </p:spTree>
    <p:extLst>
      <p:ext uri="{BB962C8B-B14F-4D97-AF65-F5344CB8AC3E}">
        <p14:creationId xmlns:p14="http://schemas.microsoft.com/office/powerpoint/2010/main" val="2666605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C139-ED8B-9594-C89B-92105659844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4" name="Rechteck 3">
            <a:extLst>
              <a:ext uri="{FF2B5EF4-FFF2-40B4-BE49-F238E27FC236}">
                <a16:creationId xmlns:a16="http://schemas.microsoft.com/office/drawing/2014/main" id="{7A4F6665-3D57-6A0E-7788-0321F4E1DC81}"/>
              </a:ext>
            </a:extLst>
          </p:cNvPr>
          <p:cNvSpPr/>
          <p:nvPr/>
        </p:nvSpPr>
        <p:spPr>
          <a:xfrm>
            <a:off x="-312712" y="1124744"/>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803A27FE-01ED-CB91-72B8-009184A79C2B}"/>
              </a:ext>
            </a:extLst>
          </p:cNvPr>
          <p:cNvSpPr/>
          <p:nvPr/>
        </p:nvSpPr>
        <p:spPr>
          <a:xfrm>
            <a:off x="9367601" y="1567840"/>
            <a:ext cx="2667631" cy="861134"/>
          </a:xfrm>
          <a:custGeom>
            <a:avLst/>
            <a:gdLst>
              <a:gd name="csX0" fmla="*/ 0 w 2667631"/>
              <a:gd name="csY0" fmla="*/ 430567 h 861134"/>
              <a:gd name="csX1" fmla="*/ 1333816 w 2667631"/>
              <a:gd name="csY1" fmla="*/ 0 h 861134"/>
              <a:gd name="csX2" fmla="*/ 2667632 w 2667631"/>
              <a:gd name="csY2" fmla="*/ 430567 h 861134"/>
              <a:gd name="csX3" fmla="*/ 1333816 w 2667631"/>
              <a:gd name="csY3" fmla="*/ 861134 h 861134"/>
              <a:gd name="csX4" fmla="*/ 0 w 2667631"/>
              <a:gd name="csY4" fmla="*/ 430567 h 861134"/>
            </a:gdLst>
            <a:ahLst/>
            <a:cxnLst>
              <a:cxn ang="0">
                <a:pos x="csX0" y="csY0"/>
              </a:cxn>
              <a:cxn ang="0">
                <a:pos x="csX1" y="csY1"/>
              </a:cxn>
              <a:cxn ang="0">
                <a:pos x="csX2" y="csY2"/>
              </a:cxn>
              <a:cxn ang="0">
                <a:pos x="csX3" y="csY3"/>
              </a:cxn>
              <a:cxn ang="0">
                <a:pos x="csX4" y="csY4"/>
              </a:cxn>
            </a:cxnLst>
            <a:rect l="l" t="t" r="r" b="b"/>
            <a:pathLst>
              <a:path w="2667631" h="861134" fill="none" extrusionOk="0">
                <a:moveTo>
                  <a:pt x="0" y="430567"/>
                </a:moveTo>
                <a:cubicBezTo>
                  <a:pt x="-103450" y="86359"/>
                  <a:pt x="556474" y="-78672"/>
                  <a:pt x="1333816" y="0"/>
                </a:cubicBezTo>
                <a:cubicBezTo>
                  <a:pt x="2086285" y="1876"/>
                  <a:pt x="2626685" y="182559"/>
                  <a:pt x="2667632" y="430567"/>
                </a:cubicBezTo>
                <a:cubicBezTo>
                  <a:pt x="2537374" y="633546"/>
                  <a:pt x="2014803" y="894954"/>
                  <a:pt x="1333816" y="861134"/>
                </a:cubicBezTo>
                <a:cubicBezTo>
                  <a:pt x="574385" y="857879"/>
                  <a:pt x="-1331" y="610837"/>
                  <a:pt x="0" y="430567"/>
                </a:cubicBezTo>
                <a:close/>
              </a:path>
              <a:path w="2667631" h="861134" stroke="0" extrusionOk="0">
                <a:moveTo>
                  <a:pt x="0" y="430567"/>
                </a:moveTo>
                <a:cubicBezTo>
                  <a:pt x="-67934" y="181310"/>
                  <a:pt x="473239" y="90360"/>
                  <a:pt x="1333816" y="0"/>
                </a:cubicBezTo>
                <a:cubicBezTo>
                  <a:pt x="2090189" y="-11358"/>
                  <a:pt x="2655610" y="182409"/>
                  <a:pt x="2667632" y="430567"/>
                </a:cubicBezTo>
                <a:cubicBezTo>
                  <a:pt x="2732188" y="683473"/>
                  <a:pt x="2144190" y="802325"/>
                  <a:pt x="1333816" y="861134"/>
                </a:cubicBezTo>
                <a:cubicBezTo>
                  <a:pt x="601260"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Regionalbudget</a:t>
            </a:r>
          </a:p>
        </p:txBody>
      </p:sp>
      <p:sp>
        <p:nvSpPr>
          <p:cNvPr id="16" name="Ellipse 15">
            <a:extLst>
              <a:ext uri="{FF2B5EF4-FFF2-40B4-BE49-F238E27FC236}">
                <a16:creationId xmlns:a16="http://schemas.microsoft.com/office/drawing/2014/main" id="{7E21CD3E-7635-9CF6-55E2-AD95CE9616ED}"/>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55A32F89-28B6-1A1E-4FAC-7A48BE6BFF47}"/>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13">
            <a:extLst>
              <a:ext uri="{FF2B5EF4-FFF2-40B4-BE49-F238E27FC236}">
                <a16:creationId xmlns:a16="http://schemas.microsoft.com/office/drawing/2014/main" id="{7413CC83-7142-3760-9E75-32B9FC34473F}"/>
              </a:ext>
            </a:extLst>
          </p:cNvPr>
          <p:cNvSpPr>
            <a:spLocks noGrp="1"/>
          </p:cNvSpPr>
          <p:nvPr>
            <p:ph type="dt" sz="half" idx="10"/>
          </p:nvPr>
        </p:nvSpPr>
        <p:spPr/>
        <p:txBody>
          <a:bodyPr/>
          <a:lstStyle/>
          <a:p>
            <a:r>
              <a:rPr lang="de-DE"/>
              <a:t>23.06.2026</a:t>
            </a:r>
          </a:p>
        </p:txBody>
      </p:sp>
      <p:sp>
        <p:nvSpPr>
          <p:cNvPr id="19" name="Foliennummernplatzhalter 18">
            <a:extLst>
              <a:ext uri="{FF2B5EF4-FFF2-40B4-BE49-F238E27FC236}">
                <a16:creationId xmlns:a16="http://schemas.microsoft.com/office/drawing/2014/main" id="{A4F2A81E-458F-FB67-02AD-840B50BDA8FD}"/>
              </a:ext>
            </a:extLst>
          </p:cNvPr>
          <p:cNvSpPr>
            <a:spLocks noGrp="1"/>
          </p:cNvSpPr>
          <p:nvPr>
            <p:ph type="sldNum" sz="quarter" idx="12"/>
          </p:nvPr>
        </p:nvSpPr>
        <p:spPr/>
        <p:txBody>
          <a:bodyPr/>
          <a:lstStyle/>
          <a:p>
            <a:fld id="{FF26D450-241C-49D8-A09E-EB203266E317}" type="slidenum">
              <a:rPr lang="de-DE" smtClean="0"/>
              <a:t>19</a:t>
            </a:fld>
            <a:endParaRPr lang="de-DE"/>
          </a:p>
        </p:txBody>
      </p:sp>
      <p:sp>
        <p:nvSpPr>
          <p:cNvPr id="21" name="Inhaltsplatzhalter 2">
            <a:extLst>
              <a:ext uri="{FF2B5EF4-FFF2-40B4-BE49-F238E27FC236}">
                <a16:creationId xmlns:a16="http://schemas.microsoft.com/office/drawing/2014/main" id="{84D609B9-D1B2-8832-2E69-54095D096E4E}"/>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22" name="Fußzeilenplatzhalter 17">
            <a:extLst>
              <a:ext uri="{FF2B5EF4-FFF2-40B4-BE49-F238E27FC236}">
                <a16:creationId xmlns:a16="http://schemas.microsoft.com/office/drawing/2014/main" id="{E88E7962-1D60-E5DE-A7D3-3AD4D120D85A}"/>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8" name="Inhaltsplatzhalter 2">
            <a:extLst>
              <a:ext uri="{FF2B5EF4-FFF2-40B4-BE49-F238E27FC236}">
                <a16:creationId xmlns:a16="http://schemas.microsoft.com/office/drawing/2014/main" id="{2FD38907-9711-BD05-6F9E-FBE3C6B8346C}"/>
              </a:ext>
            </a:extLst>
          </p:cNvPr>
          <p:cNvSpPr txBox="1">
            <a:spLocks/>
          </p:cNvSpPr>
          <p:nvPr/>
        </p:nvSpPr>
        <p:spPr>
          <a:xfrm>
            <a:off x="496389" y="1456800"/>
            <a:ext cx="5239571"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None/>
            </a:pPr>
            <a:r>
              <a:rPr lang="de-DE" sz="1600" b="1" dirty="0">
                <a:solidFill>
                  <a:srgbClr val="ADC217"/>
                </a:solidFill>
                <a:latin typeface="+mj-lt"/>
                <a:sym typeface="Wingdings" panose="05000000000000000000" pitchFamily="2" charset="2"/>
              </a:rPr>
              <a:t>Regionalbudget 2026</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17 Anträge ausgewählt</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Umsetzung und Abrechnung für Projekte </a:t>
            </a:r>
            <a:r>
              <a:rPr lang="de-DE" sz="1600" b="1" dirty="0">
                <a:solidFill>
                  <a:srgbClr val="FF0000"/>
                </a:solidFill>
                <a:latin typeface="+mj-lt"/>
                <a:sym typeface="Wingdings" panose="05000000000000000000" pitchFamily="2" charset="2"/>
              </a:rPr>
              <a:t>bis 31.10.2026</a:t>
            </a:r>
          </a:p>
          <a:p>
            <a:pPr marL="0" indent="0" fontAlgn="auto">
              <a:lnSpc>
                <a:spcPct val="150000"/>
              </a:lnSpc>
              <a:spcBef>
                <a:spcPts val="0"/>
              </a:spcBef>
              <a:spcAft>
                <a:spcPts val="0"/>
              </a:spcAft>
              <a:buNone/>
            </a:pPr>
            <a:endParaRPr lang="de-DE" sz="1600" b="1" dirty="0">
              <a:solidFill>
                <a:srgbClr val="ADC217"/>
              </a:solidFill>
              <a:latin typeface="+mj-lt"/>
              <a:sym typeface="Wingdings" panose="05000000000000000000" pitchFamily="2" charset="2"/>
            </a:endParaRPr>
          </a:p>
          <a:p>
            <a:pPr marL="0" indent="0" fontAlgn="auto">
              <a:lnSpc>
                <a:spcPct val="150000"/>
              </a:lnSpc>
              <a:spcBef>
                <a:spcPts val="0"/>
              </a:spcBef>
              <a:spcAft>
                <a:spcPts val="0"/>
              </a:spcAft>
              <a:buNone/>
            </a:pPr>
            <a:r>
              <a:rPr lang="de-DE" sz="1600" b="1" dirty="0">
                <a:solidFill>
                  <a:srgbClr val="ADC217"/>
                </a:solidFill>
                <a:latin typeface="+mj-lt"/>
                <a:sym typeface="Wingdings" panose="05000000000000000000" pitchFamily="2" charset="2"/>
              </a:rPr>
              <a:t>Ausblick auf 2027</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Richtlinie entfristet</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Mit Haushaltsbeschluss wird Förderung gewährleistet (Achtung Landtagswahlen am 18.04.2026)</a:t>
            </a:r>
          </a:p>
        </p:txBody>
      </p:sp>
      <p:graphicFrame>
        <p:nvGraphicFramePr>
          <p:cNvPr id="12" name="Diagramm 11">
            <a:extLst>
              <a:ext uri="{FF2B5EF4-FFF2-40B4-BE49-F238E27FC236}">
                <a16:creationId xmlns:a16="http://schemas.microsoft.com/office/drawing/2014/main" id="{547967BD-BB42-24EC-3E86-E92AF682FF77}"/>
              </a:ext>
            </a:extLst>
          </p:cNvPr>
          <p:cNvGraphicFramePr/>
          <p:nvPr>
            <p:extLst>
              <p:ext uri="{D42A27DB-BD31-4B8C-83A1-F6EECF244321}">
                <p14:modId xmlns:p14="http://schemas.microsoft.com/office/powerpoint/2010/main" val="3865830788"/>
              </p:ext>
            </p:extLst>
          </p:nvPr>
        </p:nvGraphicFramePr>
        <p:xfrm>
          <a:off x="6816080" y="2593910"/>
          <a:ext cx="5046147" cy="362165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feld 2">
            <a:extLst>
              <a:ext uri="{FF2B5EF4-FFF2-40B4-BE49-F238E27FC236}">
                <a16:creationId xmlns:a16="http://schemas.microsoft.com/office/drawing/2014/main" id="{022E1668-9A9D-7D1F-73DA-23C115E0FACE}"/>
              </a:ext>
            </a:extLst>
          </p:cNvPr>
          <p:cNvSpPr txBox="1"/>
          <p:nvPr/>
        </p:nvSpPr>
        <p:spPr>
          <a:xfrm>
            <a:off x="7037547" y="4201343"/>
            <a:ext cx="1368152" cy="307777"/>
          </a:xfrm>
          <a:prstGeom prst="rect">
            <a:avLst/>
          </a:prstGeom>
          <a:solidFill>
            <a:schemeClr val="bg1"/>
          </a:solidFill>
        </p:spPr>
        <p:txBody>
          <a:bodyPr wrap="square" rtlCol="0">
            <a:spAutoFit/>
          </a:bodyPr>
          <a:lstStyle/>
          <a:p>
            <a:r>
              <a:rPr lang="de-DE" sz="1400" dirty="0">
                <a:latin typeface="+mj-lt"/>
              </a:rPr>
              <a:t>Infrastrukturen</a:t>
            </a:r>
          </a:p>
        </p:txBody>
      </p:sp>
    </p:spTree>
    <p:extLst>
      <p:ext uri="{BB962C8B-B14F-4D97-AF65-F5344CB8AC3E}">
        <p14:creationId xmlns:p14="http://schemas.microsoft.com/office/powerpoint/2010/main" val="403418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C139-ED8B-9594-C89B-92105659844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Heutiger Ablauf</a:t>
            </a:r>
          </a:p>
        </p:txBody>
      </p:sp>
      <p:sp>
        <p:nvSpPr>
          <p:cNvPr id="3" name="Inhaltsplatzhalter 2">
            <a:extLst>
              <a:ext uri="{FF2B5EF4-FFF2-40B4-BE49-F238E27FC236}">
                <a16:creationId xmlns:a16="http://schemas.microsoft.com/office/drawing/2014/main" id="{EFFB4A6C-2C27-EAC3-54B3-140989C638DE}"/>
              </a:ext>
            </a:extLst>
          </p:cNvPr>
          <p:cNvSpPr>
            <a:spLocks noGrp="1"/>
          </p:cNvSpPr>
          <p:nvPr>
            <p:ph idx="1"/>
          </p:nvPr>
        </p:nvSpPr>
        <p:spPr>
          <a:xfrm>
            <a:off x="496389" y="1456509"/>
            <a:ext cx="10857411" cy="4776654"/>
          </a:xfrm>
          <a:solidFill>
            <a:srgbClr val="E8F1C7"/>
          </a:solidFill>
        </p:spPr>
        <p:txBody>
          <a:bodyPr numCol="1">
            <a:normAutofit/>
          </a:bodyPr>
          <a:lstStyle/>
          <a:p>
            <a:pPr marL="0" indent="0">
              <a:buNone/>
            </a:pPr>
            <a:endParaRPr lang="de-DE" sz="1600" b="0" i="0" dirty="0">
              <a:solidFill>
                <a:srgbClr val="000000"/>
              </a:solidFill>
              <a:effectLst/>
              <a:latin typeface="+mj-lt"/>
            </a:endParaRPr>
          </a:p>
          <a:p>
            <a:pPr marL="0" indent="0">
              <a:buNone/>
            </a:pPr>
            <a:endParaRPr lang="de-DE" sz="1800" b="0" i="0" dirty="0">
              <a:solidFill>
                <a:srgbClr val="000000"/>
              </a:solidFill>
              <a:effectLst/>
              <a:latin typeface="+mj-lt"/>
            </a:endParaRPr>
          </a:p>
          <a:p>
            <a:pPr marL="914400" lvl="2" indent="0">
              <a:buNone/>
            </a:pPr>
            <a:endParaRPr lang="de-DE" sz="1800" b="0" i="0" dirty="0">
              <a:effectLst/>
              <a:latin typeface="+mj-lt"/>
            </a:endParaRPr>
          </a:p>
          <a:p>
            <a:pPr marL="914400" lvl="2" indent="0">
              <a:buNone/>
            </a:pPr>
            <a:endParaRPr lang="de-DE" sz="1800" b="0" i="0" dirty="0">
              <a:effectLst/>
              <a:latin typeface="+mj-lt"/>
            </a:endParaRPr>
          </a:p>
          <a:p>
            <a:pPr marL="914400" lvl="2" indent="0">
              <a:buNone/>
            </a:pPr>
            <a:r>
              <a:rPr lang="de-DE" sz="1800" b="0" i="0" dirty="0">
                <a:effectLst/>
                <a:latin typeface="+mj-lt"/>
              </a:rPr>
              <a:t>15:00 bis 16:30 </a:t>
            </a:r>
            <a:r>
              <a:rPr lang="de-DE" sz="1800" b="1" i="0" dirty="0">
                <a:effectLst/>
                <a:latin typeface="+mj-lt"/>
              </a:rPr>
              <a:t>Projektbeirat</a:t>
            </a:r>
          </a:p>
          <a:p>
            <a:pPr marL="914400" lvl="2" indent="0">
              <a:buNone/>
            </a:pPr>
            <a:endParaRPr lang="de-DE" sz="1800" i="1" dirty="0">
              <a:latin typeface="+mj-lt"/>
            </a:endParaRPr>
          </a:p>
          <a:p>
            <a:pPr marL="914400" lvl="2" indent="0">
              <a:buNone/>
            </a:pPr>
            <a:r>
              <a:rPr lang="de-DE" sz="1800" i="1" dirty="0">
                <a:latin typeface="+mj-lt"/>
              </a:rPr>
              <a:t>Pause</a:t>
            </a:r>
            <a:endParaRPr lang="de-DE" sz="1800" dirty="0">
              <a:latin typeface="+mj-lt"/>
            </a:endParaRPr>
          </a:p>
          <a:p>
            <a:pPr marL="914400" lvl="2" indent="0">
              <a:buNone/>
            </a:pPr>
            <a:endParaRPr lang="de-DE" sz="1800" dirty="0">
              <a:latin typeface="+mj-lt"/>
            </a:endParaRPr>
          </a:p>
          <a:p>
            <a:pPr marL="914400" lvl="2" indent="0">
              <a:buNone/>
            </a:pPr>
            <a:r>
              <a:rPr lang="de-DE" sz="1800" dirty="0">
                <a:latin typeface="+mj-lt"/>
              </a:rPr>
              <a:t>17:00 bis 18:30 Uhr </a:t>
            </a:r>
            <a:r>
              <a:rPr lang="de-DE" sz="1800" b="1" dirty="0">
                <a:latin typeface="+mj-lt"/>
              </a:rPr>
              <a:t>Mitgliederversammlung</a:t>
            </a:r>
          </a:p>
          <a:p>
            <a:pPr marL="914400" lvl="2" indent="0">
              <a:buNone/>
            </a:pPr>
            <a:endParaRPr lang="de-DE" sz="1800" b="0" i="1" dirty="0">
              <a:effectLst/>
              <a:latin typeface="+mj-lt"/>
            </a:endParaRPr>
          </a:p>
        </p:txBody>
      </p:sp>
      <p:sp>
        <p:nvSpPr>
          <p:cNvPr id="4" name="Rechteck 3">
            <a:extLst>
              <a:ext uri="{FF2B5EF4-FFF2-40B4-BE49-F238E27FC236}">
                <a16:creationId xmlns:a16="http://schemas.microsoft.com/office/drawing/2014/main" id="{7A4F6665-3D57-6A0E-7788-0321F4E1DC81}"/>
              </a:ext>
            </a:extLst>
          </p:cNvPr>
          <p:cNvSpPr/>
          <p:nvPr/>
        </p:nvSpPr>
        <p:spPr>
          <a:xfrm>
            <a:off x="-418011" y="1118528"/>
            <a:ext cx="13241383" cy="45719"/>
          </a:xfrm>
          <a:custGeom>
            <a:avLst/>
            <a:gdLst>
              <a:gd name="csX0" fmla="*/ 0 w 13241383"/>
              <a:gd name="csY0" fmla="*/ 0 h 45719"/>
              <a:gd name="csX1" fmla="*/ 310885 w 13241383"/>
              <a:gd name="csY1" fmla="*/ 0 h 45719"/>
              <a:gd name="csX2" fmla="*/ 886597 w 13241383"/>
              <a:gd name="csY2" fmla="*/ 0 h 45719"/>
              <a:gd name="csX3" fmla="*/ 1594723 w 13241383"/>
              <a:gd name="csY3" fmla="*/ 0 h 45719"/>
              <a:gd name="csX4" fmla="*/ 2038022 w 13241383"/>
              <a:gd name="csY4" fmla="*/ 0 h 45719"/>
              <a:gd name="csX5" fmla="*/ 2878562 w 13241383"/>
              <a:gd name="csY5" fmla="*/ 0 h 45719"/>
              <a:gd name="csX6" fmla="*/ 3454274 w 13241383"/>
              <a:gd name="csY6" fmla="*/ 0 h 45719"/>
              <a:gd name="csX7" fmla="*/ 3765158 w 13241383"/>
              <a:gd name="csY7" fmla="*/ 0 h 45719"/>
              <a:gd name="csX8" fmla="*/ 4208457 w 13241383"/>
              <a:gd name="csY8" fmla="*/ 0 h 45719"/>
              <a:gd name="csX9" fmla="*/ 4784169 w 13241383"/>
              <a:gd name="csY9" fmla="*/ 0 h 45719"/>
              <a:gd name="csX10" fmla="*/ 5492295 w 13241383"/>
              <a:gd name="csY10" fmla="*/ 0 h 45719"/>
              <a:gd name="csX11" fmla="*/ 6332835 w 13241383"/>
              <a:gd name="csY11" fmla="*/ 0 h 45719"/>
              <a:gd name="csX12" fmla="*/ 7173375 w 13241383"/>
              <a:gd name="csY12" fmla="*/ 0 h 45719"/>
              <a:gd name="csX13" fmla="*/ 7616674 w 13241383"/>
              <a:gd name="csY13" fmla="*/ 0 h 45719"/>
              <a:gd name="csX14" fmla="*/ 8059972 w 13241383"/>
              <a:gd name="csY14" fmla="*/ 0 h 45719"/>
              <a:gd name="csX15" fmla="*/ 8900512 w 13241383"/>
              <a:gd name="csY15" fmla="*/ 0 h 45719"/>
              <a:gd name="csX16" fmla="*/ 9741052 w 13241383"/>
              <a:gd name="csY16" fmla="*/ 0 h 45719"/>
              <a:gd name="csX17" fmla="*/ 10051937 w 13241383"/>
              <a:gd name="csY17" fmla="*/ 0 h 45719"/>
              <a:gd name="csX18" fmla="*/ 10627649 w 13241383"/>
              <a:gd name="csY18" fmla="*/ 0 h 45719"/>
              <a:gd name="csX19" fmla="*/ 10938534 w 13241383"/>
              <a:gd name="csY19" fmla="*/ 0 h 45719"/>
              <a:gd name="csX20" fmla="*/ 11117005 w 13241383"/>
              <a:gd name="csY20" fmla="*/ 0 h 45719"/>
              <a:gd name="csX21" fmla="*/ 11295475 w 13241383"/>
              <a:gd name="csY21" fmla="*/ 0 h 45719"/>
              <a:gd name="csX22" fmla="*/ 11871188 w 13241383"/>
              <a:gd name="csY22" fmla="*/ 0 h 45719"/>
              <a:gd name="csX23" fmla="*/ 12579314 w 13241383"/>
              <a:gd name="csY23" fmla="*/ 0 h 45719"/>
              <a:gd name="csX24" fmla="*/ 13241383 w 13241383"/>
              <a:gd name="csY24" fmla="*/ 0 h 45719"/>
              <a:gd name="csX25" fmla="*/ 13241383 w 13241383"/>
              <a:gd name="csY25" fmla="*/ 45719 h 45719"/>
              <a:gd name="csX26" fmla="*/ 12665671 w 13241383"/>
              <a:gd name="csY26" fmla="*/ 45719 h 45719"/>
              <a:gd name="csX27" fmla="*/ 12354786 w 13241383"/>
              <a:gd name="csY27" fmla="*/ 45719 h 45719"/>
              <a:gd name="csX28" fmla="*/ 11779074 w 13241383"/>
              <a:gd name="csY28" fmla="*/ 45719 h 45719"/>
              <a:gd name="csX29" fmla="*/ 11203361 w 13241383"/>
              <a:gd name="csY29" fmla="*/ 45719 h 45719"/>
              <a:gd name="csX30" fmla="*/ 10627649 w 13241383"/>
              <a:gd name="csY30" fmla="*/ 45719 h 45719"/>
              <a:gd name="csX31" fmla="*/ 10449178 w 13241383"/>
              <a:gd name="csY31" fmla="*/ 45719 h 45719"/>
              <a:gd name="csX32" fmla="*/ 10138294 w 13241383"/>
              <a:gd name="csY32" fmla="*/ 45719 h 45719"/>
              <a:gd name="csX33" fmla="*/ 9297754 w 13241383"/>
              <a:gd name="csY33" fmla="*/ 45719 h 45719"/>
              <a:gd name="csX34" fmla="*/ 8986869 w 13241383"/>
              <a:gd name="csY34" fmla="*/ 45719 h 45719"/>
              <a:gd name="csX35" fmla="*/ 8146329 w 13241383"/>
              <a:gd name="csY35" fmla="*/ 45719 h 45719"/>
              <a:gd name="csX36" fmla="*/ 7967858 w 13241383"/>
              <a:gd name="csY36" fmla="*/ 45719 h 45719"/>
              <a:gd name="csX37" fmla="*/ 7789387 w 13241383"/>
              <a:gd name="csY37" fmla="*/ 45719 h 45719"/>
              <a:gd name="csX38" fmla="*/ 7478503 w 13241383"/>
              <a:gd name="csY38" fmla="*/ 45719 h 45719"/>
              <a:gd name="csX39" fmla="*/ 6770377 w 13241383"/>
              <a:gd name="csY39" fmla="*/ 45719 h 45719"/>
              <a:gd name="csX40" fmla="*/ 5929837 w 13241383"/>
              <a:gd name="csY40" fmla="*/ 45719 h 45719"/>
              <a:gd name="csX41" fmla="*/ 5618952 w 13241383"/>
              <a:gd name="csY41" fmla="*/ 45719 h 45719"/>
              <a:gd name="csX42" fmla="*/ 5043240 w 13241383"/>
              <a:gd name="csY42" fmla="*/ 45719 h 45719"/>
              <a:gd name="csX43" fmla="*/ 4599941 w 13241383"/>
              <a:gd name="csY43" fmla="*/ 45719 h 45719"/>
              <a:gd name="csX44" fmla="*/ 3891815 w 13241383"/>
              <a:gd name="csY44" fmla="*/ 45719 h 45719"/>
              <a:gd name="csX45" fmla="*/ 3051275 w 13241383"/>
              <a:gd name="csY45" fmla="*/ 45719 h 45719"/>
              <a:gd name="csX46" fmla="*/ 2475563 w 13241383"/>
              <a:gd name="csY46" fmla="*/ 45719 h 45719"/>
              <a:gd name="csX47" fmla="*/ 2032264 w 13241383"/>
              <a:gd name="csY47" fmla="*/ 45719 h 45719"/>
              <a:gd name="csX48" fmla="*/ 1588966 w 13241383"/>
              <a:gd name="csY48" fmla="*/ 45719 h 45719"/>
              <a:gd name="csX49" fmla="*/ 880840 w 13241383"/>
              <a:gd name="csY49" fmla="*/ 45719 h 45719"/>
              <a:gd name="csX50" fmla="*/ 702369 w 13241383"/>
              <a:gd name="csY50" fmla="*/ 45719 h 45719"/>
              <a:gd name="csX51" fmla="*/ 523898 w 13241383"/>
              <a:gd name="csY51" fmla="*/ 45719 h 45719"/>
              <a:gd name="csX52" fmla="*/ 0 w 13241383"/>
              <a:gd name="csY52" fmla="*/ 45719 h 45719"/>
              <a:gd name="csX53" fmla="*/ 0 w 13241383"/>
              <a:gd name="csY53" fmla="*/ 0 h 457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13241383" h="45719" extrusionOk="0">
                <a:moveTo>
                  <a:pt x="0" y="0"/>
                </a:moveTo>
                <a:cubicBezTo>
                  <a:pt x="74118" y="-31192"/>
                  <a:pt x="186884" y="11630"/>
                  <a:pt x="310885" y="0"/>
                </a:cubicBezTo>
                <a:cubicBezTo>
                  <a:pt x="434886" y="-11630"/>
                  <a:pt x="615884" y="23336"/>
                  <a:pt x="886597" y="0"/>
                </a:cubicBezTo>
                <a:cubicBezTo>
                  <a:pt x="1157310" y="-23336"/>
                  <a:pt x="1242276" y="9140"/>
                  <a:pt x="1594723" y="0"/>
                </a:cubicBezTo>
                <a:cubicBezTo>
                  <a:pt x="1947170" y="-9140"/>
                  <a:pt x="1884522" y="5674"/>
                  <a:pt x="2038022" y="0"/>
                </a:cubicBezTo>
                <a:cubicBezTo>
                  <a:pt x="2191522" y="-5674"/>
                  <a:pt x="2650950" y="93106"/>
                  <a:pt x="2878562" y="0"/>
                </a:cubicBezTo>
                <a:cubicBezTo>
                  <a:pt x="3106174" y="-93106"/>
                  <a:pt x="3315987" y="61008"/>
                  <a:pt x="3454274" y="0"/>
                </a:cubicBezTo>
                <a:cubicBezTo>
                  <a:pt x="3592561" y="-61008"/>
                  <a:pt x="3618655" y="15756"/>
                  <a:pt x="3765158" y="0"/>
                </a:cubicBezTo>
                <a:cubicBezTo>
                  <a:pt x="3911661" y="-15756"/>
                  <a:pt x="4016779" y="30494"/>
                  <a:pt x="4208457" y="0"/>
                </a:cubicBezTo>
                <a:cubicBezTo>
                  <a:pt x="4400135" y="-30494"/>
                  <a:pt x="4645007" y="24281"/>
                  <a:pt x="4784169" y="0"/>
                </a:cubicBezTo>
                <a:cubicBezTo>
                  <a:pt x="4923331" y="-24281"/>
                  <a:pt x="5153543" y="70054"/>
                  <a:pt x="5492295" y="0"/>
                </a:cubicBezTo>
                <a:cubicBezTo>
                  <a:pt x="5831047" y="-70054"/>
                  <a:pt x="5955611" y="44956"/>
                  <a:pt x="6332835" y="0"/>
                </a:cubicBezTo>
                <a:cubicBezTo>
                  <a:pt x="6710059" y="-44956"/>
                  <a:pt x="6779343" y="29711"/>
                  <a:pt x="7173375" y="0"/>
                </a:cubicBezTo>
                <a:cubicBezTo>
                  <a:pt x="7567407" y="-29711"/>
                  <a:pt x="7397869" y="49605"/>
                  <a:pt x="7616674" y="0"/>
                </a:cubicBezTo>
                <a:cubicBezTo>
                  <a:pt x="7835479" y="-49605"/>
                  <a:pt x="7913317" y="23871"/>
                  <a:pt x="8059972" y="0"/>
                </a:cubicBezTo>
                <a:cubicBezTo>
                  <a:pt x="8206627" y="-23871"/>
                  <a:pt x="8638453" y="44770"/>
                  <a:pt x="8900512" y="0"/>
                </a:cubicBezTo>
                <a:cubicBezTo>
                  <a:pt x="9162571" y="-44770"/>
                  <a:pt x="9333228" y="44136"/>
                  <a:pt x="9741052" y="0"/>
                </a:cubicBezTo>
                <a:cubicBezTo>
                  <a:pt x="10148876" y="-44136"/>
                  <a:pt x="9938912" y="1558"/>
                  <a:pt x="10051937" y="0"/>
                </a:cubicBezTo>
                <a:cubicBezTo>
                  <a:pt x="10164962" y="-1558"/>
                  <a:pt x="10462634" y="65604"/>
                  <a:pt x="10627649" y="0"/>
                </a:cubicBezTo>
                <a:cubicBezTo>
                  <a:pt x="10792664" y="-65604"/>
                  <a:pt x="10819630" y="31930"/>
                  <a:pt x="10938534" y="0"/>
                </a:cubicBezTo>
                <a:cubicBezTo>
                  <a:pt x="11057438" y="-31930"/>
                  <a:pt x="11039307" y="16600"/>
                  <a:pt x="11117005" y="0"/>
                </a:cubicBezTo>
                <a:cubicBezTo>
                  <a:pt x="11194703" y="-16600"/>
                  <a:pt x="11209953" y="14817"/>
                  <a:pt x="11295475" y="0"/>
                </a:cubicBezTo>
                <a:cubicBezTo>
                  <a:pt x="11380997" y="-14817"/>
                  <a:pt x="11717509" y="44945"/>
                  <a:pt x="11871188" y="0"/>
                </a:cubicBezTo>
                <a:cubicBezTo>
                  <a:pt x="12024867" y="-44945"/>
                  <a:pt x="12401633" y="59695"/>
                  <a:pt x="12579314" y="0"/>
                </a:cubicBezTo>
                <a:cubicBezTo>
                  <a:pt x="12756995" y="-59695"/>
                  <a:pt x="13087883" y="33949"/>
                  <a:pt x="13241383" y="0"/>
                </a:cubicBezTo>
                <a:cubicBezTo>
                  <a:pt x="13242877" y="14051"/>
                  <a:pt x="13240561" y="36334"/>
                  <a:pt x="13241383" y="45719"/>
                </a:cubicBezTo>
                <a:cubicBezTo>
                  <a:pt x="12989697" y="81409"/>
                  <a:pt x="12828785" y="27252"/>
                  <a:pt x="12665671" y="45719"/>
                </a:cubicBezTo>
                <a:cubicBezTo>
                  <a:pt x="12502557" y="64186"/>
                  <a:pt x="12427825" y="11967"/>
                  <a:pt x="12354786" y="45719"/>
                </a:cubicBezTo>
                <a:cubicBezTo>
                  <a:pt x="12281747" y="79471"/>
                  <a:pt x="12025134" y="10753"/>
                  <a:pt x="11779074" y="45719"/>
                </a:cubicBezTo>
                <a:cubicBezTo>
                  <a:pt x="11533014" y="80685"/>
                  <a:pt x="11398508" y="-17494"/>
                  <a:pt x="11203361" y="45719"/>
                </a:cubicBezTo>
                <a:cubicBezTo>
                  <a:pt x="11008214" y="108932"/>
                  <a:pt x="10832992" y="25238"/>
                  <a:pt x="10627649" y="45719"/>
                </a:cubicBezTo>
                <a:cubicBezTo>
                  <a:pt x="10422306" y="66200"/>
                  <a:pt x="10493809" y="33828"/>
                  <a:pt x="10449178" y="45719"/>
                </a:cubicBezTo>
                <a:cubicBezTo>
                  <a:pt x="10404547" y="57610"/>
                  <a:pt x="10213338" y="26291"/>
                  <a:pt x="10138294" y="45719"/>
                </a:cubicBezTo>
                <a:cubicBezTo>
                  <a:pt x="10063250" y="65147"/>
                  <a:pt x="9597897" y="-16206"/>
                  <a:pt x="9297754" y="45719"/>
                </a:cubicBezTo>
                <a:cubicBezTo>
                  <a:pt x="8997611" y="107644"/>
                  <a:pt x="9110989" y="29122"/>
                  <a:pt x="8986869" y="45719"/>
                </a:cubicBezTo>
                <a:cubicBezTo>
                  <a:pt x="8862749" y="62316"/>
                  <a:pt x="8545637" y="-52919"/>
                  <a:pt x="8146329" y="45719"/>
                </a:cubicBezTo>
                <a:cubicBezTo>
                  <a:pt x="7747021" y="144357"/>
                  <a:pt x="8017111" y="40132"/>
                  <a:pt x="7967858" y="45719"/>
                </a:cubicBezTo>
                <a:cubicBezTo>
                  <a:pt x="7918605" y="51306"/>
                  <a:pt x="7862135" y="29172"/>
                  <a:pt x="7789387" y="45719"/>
                </a:cubicBezTo>
                <a:cubicBezTo>
                  <a:pt x="7716639" y="62266"/>
                  <a:pt x="7545962" y="42063"/>
                  <a:pt x="7478503" y="45719"/>
                </a:cubicBezTo>
                <a:cubicBezTo>
                  <a:pt x="7411044" y="49375"/>
                  <a:pt x="6999746" y="9840"/>
                  <a:pt x="6770377" y="45719"/>
                </a:cubicBezTo>
                <a:cubicBezTo>
                  <a:pt x="6541008" y="81598"/>
                  <a:pt x="6223853" y="28944"/>
                  <a:pt x="5929837" y="45719"/>
                </a:cubicBezTo>
                <a:cubicBezTo>
                  <a:pt x="5635821" y="62494"/>
                  <a:pt x="5707185" y="14638"/>
                  <a:pt x="5618952" y="45719"/>
                </a:cubicBezTo>
                <a:cubicBezTo>
                  <a:pt x="5530719" y="76800"/>
                  <a:pt x="5176851" y="5390"/>
                  <a:pt x="5043240" y="45719"/>
                </a:cubicBezTo>
                <a:cubicBezTo>
                  <a:pt x="4909629" y="86048"/>
                  <a:pt x="4693128" y="44453"/>
                  <a:pt x="4599941" y="45719"/>
                </a:cubicBezTo>
                <a:cubicBezTo>
                  <a:pt x="4506754" y="46985"/>
                  <a:pt x="4150822" y="-30243"/>
                  <a:pt x="3891815" y="45719"/>
                </a:cubicBezTo>
                <a:cubicBezTo>
                  <a:pt x="3632808" y="121681"/>
                  <a:pt x="3249182" y="23070"/>
                  <a:pt x="3051275" y="45719"/>
                </a:cubicBezTo>
                <a:cubicBezTo>
                  <a:pt x="2853368" y="68368"/>
                  <a:pt x="2614450" y="-12796"/>
                  <a:pt x="2475563" y="45719"/>
                </a:cubicBezTo>
                <a:cubicBezTo>
                  <a:pt x="2336676" y="104234"/>
                  <a:pt x="2171023" y="40534"/>
                  <a:pt x="2032264" y="45719"/>
                </a:cubicBezTo>
                <a:cubicBezTo>
                  <a:pt x="1893505" y="50904"/>
                  <a:pt x="1774903" y="34265"/>
                  <a:pt x="1588966" y="45719"/>
                </a:cubicBezTo>
                <a:cubicBezTo>
                  <a:pt x="1403029" y="57173"/>
                  <a:pt x="1136622" y="-226"/>
                  <a:pt x="880840" y="45719"/>
                </a:cubicBezTo>
                <a:cubicBezTo>
                  <a:pt x="625058" y="91664"/>
                  <a:pt x="782510" y="32058"/>
                  <a:pt x="702369" y="45719"/>
                </a:cubicBezTo>
                <a:cubicBezTo>
                  <a:pt x="622228" y="59380"/>
                  <a:pt x="565238" y="43137"/>
                  <a:pt x="523898" y="45719"/>
                </a:cubicBezTo>
                <a:cubicBezTo>
                  <a:pt x="482558" y="48301"/>
                  <a:pt x="155912" y="24847"/>
                  <a:pt x="0" y="45719"/>
                </a:cubicBezTo>
                <a:cubicBezTo>
                  <a:pt x="-564" y="25919"/>
                  <a:pt x="1645" y="9300"/>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Datumsplatzhalter 4">
            <a:extLst>
              <a:ext uri="{FF2B5EF4-FFF2-40B4-BE49-F238E27FC236}">
                <a16:creationId xmlns:a16="http://schemas.microsoft.com/office/drawing/2014/main" id="{C265124F-A85B-53B3-0A0C-927DFCD1AE12}"/>
              </a:ext>
            </a:extLst>
          </p:cNvPr>
          <p:cNvSpPr>
            <a:spLocks noGrp="1"/>
          </p:cNvSpPr>
          <p:nvPr>
            <p:ph type="dt" sz="half" idx="10"/>
          </p:nvPr>
        </p:nvSpPr>
        <p:spPr/>
        <p:txBody>
          <a:bodyPr/>
          <a:lstStyle/>
          <a:p>
            <a:r>
              <a:rPr lang="de-DE"/>
              <a:t>23.06.2026</a:t>
            </a:r>
            <a:endParaRPr lang="de-DE" dirty="0"/>
          </a:p>
        </p:txBody>
      </p:sp>
      <p:sp>
        <p:nvSpPr>
          <p:cNvPr id="8" name="Foliennummernplatzhalter 7">
            <a:extLst>
              <a:ext uri="{FF2B5EF4-FFF2-40B4-BE49-F238E27FC236}">
                <a16:creationId xmlns:a16="http://schemas.microsoft.com/office/drawing/2014/main" id="{03AE7880-1E27-8430-8C31-FCA4311A1924}"/>
              </a:ext>
            </a:extLst>
          </p:cNvPr>
          <p:cNvSpPr>
            <a:spLocks noGrp="1"/>
          </p:cNvSpPr>
          <p:nvPr>
            <p:ph type="sldNum" sz="quarter" idx="12"/>
          </p:nvPr>
        </p:nvSpPr>
        <p:spPr/>
        <p:txBody>
          <a:bodyPr/>
          <a:lstStyle/>
          <a:p>
            <a:fld id="{FF26D450-241C-49D8-A09E-EB203266E317}" type="slidenum">
              <a:rPr lang="de-DE" smtClean="0"/>
              <a:t>2</a:t>
            </a:fld>
            <a:endParaRPr lang="de-DE"/>
          </a:p>
        </p:txBody>
      </p:sp>
      <p:sp>
        <p:nvSpPr>
          <p:cNvPr id="6" name="Fußzeilenplatzhalter 17">
            <a:extLst>
              <a:ext uri="{FF2B5EF4-FFF2-40B4-BE49-F238E27FC236}">
                <a16:creationId xmlns:a16="http://schemas.microsoft.com/office/drawing/2014/main" id="{18D86B49-BD75-C880-1D5D-6F803303421B}"/>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Tree>
    <p:extLst>
      <p:ext uri="{BB962C8B-B14F-4D97-AF65-F5344CB8AC3E}">
        <p14:creationId xmlns:p14="http://schemas.microsoft.com/office/powerpoint/2010/main" val="17010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DFD11-98F8-58B4-0F18-5AC108577B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BD5980-0520-6EDA-E97C-BDA1CFA69FE3}"/>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4" name="Rechteck 3">
            <a:extLst>
              <a:ext uri="{FF2B5EF4-FFF2-40B4-BE49-F238E27FC236}">
                <a16:creationId xmlns:a16="http://schemas.microsoft.com/office/drawing/2014/main" id="{E5C7DCC1-8E91-D923-CD77-A1310C48CDD1}"/>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7B5FCAA6-8864-2B62-25CE-0D861772B4F4}"/>
              </a:ext>
            </a:extLst>
          </p:cNvPr>
          <p:cNvSpPr/>
          <p:nvPr/>
        </p:nvSpPr>
        <p:spPr>
          <a:xfrm>
            <a:off x="9367601" y="1567840"/>
            <a:ext cx="2667631" cy="861134"/>
          </a:xfrm>
          <a:custGeom>
            <a:avLst/>
            <a:gdLst>
              <a:gd name="csX0" fmla="*/ 0 w 2667631"/>
              <a:gd name="csY0" fmla="*/ 430567 h 861134"/>
              <a:gd name="csX1" fmla="*/ 1333816 w 2667631"/>
              <a:gd name="csY1" fmla="*/ 0 h 861134"/>
              <a:gd name="csX2" fmla="*/ 2667632 w 2667631"/>
              <a:gd name="csY2" fmla="*/ 430567 h 861134"/>
              <a:gd name="csX3" fmla="*/ 1333816 w 2667631"/>
              <a:gd name="csY3" fmla="*/ 861134 h 861134"/>
              <a:gd name="csX4" fmla="*/ 0 w 2667631"/>
              <a:gd name="csY4" fmla="*/ 430567 h 861134"/>
            </a:gdLst>
            <a:ahLst/>
            <a:cxnLst>
              <a:cxn ang="0">
                <a:pos x="csX0" y="csY0"/>
              </a:cxn>
              <a:cxn ang="0">
                <a:pos x="csX1" y="csY1"/>
              </a:cxn>
              <a:cxn ang="0">
                <a:pos x="csX2" y="csY2"/>
              </a:cxn>
              <a:cxn ang="0">
                <a:pos x="csX3" y="csY3"/>
              </a:cxn>
              <a:cxn ang="0">
                <a:pos x="csX4" y="csY4"/>
              </a:cxn>
            </a:cxnLst>
            <a:rect l="l" t="t" r="r" b="b"/>
            <a:pathLst>
              <a:path w="2667631" h="861134" fill="none" extrusionOk="0">
                <a:moveTo>
                  <a:pt x="0" y="430567"/>
                </a:moveTo>
                <a:cubicBezTo>
                  <a:pt x="-103450" y="86359"/>
                  <a:pt x="556474" y="-78672"/>
                  <a:pt x="1333816" y="0"/>
                </a:cubicBezTo>
                <a:cubicBezTo>
                  <a:pt x="2086285" y="1876"/>
                  <a:pt x="2626685" y="182559"/>
                  <a:pt x="2667632" y="430567"/>
                </a:cubicBezTo>
                <a:cubicBezTo>
                  <a:pt x="2537374" y="633546"/>
                  <a:pt x="2014803" y="894954"/>
                  <a:pt x="1333816" y="861134"/>
                </a:cubicBezTo>
                <a:cubicBezTo>
                  <a:pt x="574385" y="857879"/>
                  <a:pt x="-1331" y="610837"/>
                  <a:pt x="0" y="430567"/>
                </a:cubicBezTo>
                <a:close/>
              </a:path>
              <a:path w="2667631" h="861134" stroke="0" extrusionOk="0">
                <a:moveTo>
                  <a:pt x="0" y="430567"/>
                </a:moveTo>
                <a:cubicBezTo>
                  <a:pt x="-67934" y="181310"/>
                  <a:pt x="473239" y="90360"/>
                  <a:pt x="1333816" y="0"/>
                </a:cubicBezTo>
                <a:cubicBezTo>
                  <a:pt x="2090189" y="-11358"/>
                  <a:pt x="2655610" y="182409"/>
                  <a:pt x="2667632" y="430567"/>
                </a:cubicBezTo>
                <a:cubicBezTo>
                  <a:pt x="2732188" y="683473"/>
                  <a:pt x="2144190" y="802325"/>
                  <a:pt x="1333816" y="861134"/>
                </a:cubicBezTo>
                <a:cubicBezTo>
                  <a:pt x="601260"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Verwaltungs-vereinfachung</a:t>
            </a:r>
          </a:p>
        </p:txBody>
      </p:sp>
      <p:sp>
        <p:nvSpPr>
          <p:cNvPr id="16" name="Ellipse 15">
            <a:extLst>
              <a:ext uri="{FF2B5EF4-FFF2-40B4-BE49-F238E27FC236}">
                <a16:creationId xmlns:a16="http://schemas.microsoft.com/office/drawing/2014/main" id="{0883B649-373D-1B7E-DC62-9DD2DE6C1169}"/>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2AEF7922-BD93-2EBA-635A-9E29249C6C1D}"/>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oliennummernplatzhalter 18">
            <a:extLst>
              <a:ext uri="{FF2B5EF4-FFF2-40B4-BE49-F238E27FC236}">
                <a16:creationId xmlns:a16="http://schemas.microsoft.com/office/drawing/2014/main" id="{A8207F05-BFEF-54C4-4422-37DDF3164A79}"/>
              </a:ext>
            </a:extLst>
          </p:cNvPr>
          <p:cNvSpPr>
            <a:spLocks noGrp="1"/>
          </p:cNvSpPr>
          <p:nvPr>
            <p:ph type="sldNum" sz="quarter" idx="12"/>
          </p:nvPr>
        </p:nvSpPr>
        <p:spPr/>
        <p:txBody>
          <a:bodyPr/>
          <a:lstStyle/>
          <a:p>
            <a:fld id="{FF26D450-241C-49D8-A09E-EB203266E317}" type="slidenum">
              <a:rPr lang="de-DE" smtClean="0"/>
              <a:t>20</a:t>
            </a:fld>
            <a:endParaRPr lang="de-DE"/>
          </a:p>
        </p:txBody>
      </p:sp>
      <p:sp>
        <p:nvSpPr>
          <p:cNvPr id="21" name="Inhaltsplatzhalter 2">
            <a:extLst>
              <a:ext uri="{FF2B5EF4-FFF2-40B4-BE49-F238E27FC236}">
                <a16:creationId xmlns:a16="http://schemas.microsoft.com/office/drawing/2014/main" id="{A7461FDC-03AB-0E04-3B27-2DFE61681B9C}"/>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22" name="Fußzeilenplatzhalter 17">
            <a:extLst>
              <a:ext uri="{FF2B5EF4-FFF2-40B4-BE49-F238E27FC236}">
                <a16:creationId xmlns:a16="http://schemas.microsoft.com/office/drawing/2014/main" id="{018350DC-E6CC-3288-FBFE-A09BDA1BAC10}"/>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8" name="Inhaltsplatzhalter 2">
            <a:extLst>
              <a:ext uri="{FF2B5EF4-FFF2-40B4-BE49-F238E27FC236}">
                <a16:creationId xmlns:a16="http://schemas.microsoft.com/office/drawing/2014/main" id="{4ECB5ED0-5C6D-0646-9409-4F2C09230429}"/>
              </a:ext>
            </a:extLst>
          </p:cNvPr>
          <p:cNvSpPr txBox="1">
            <a:spLocks/>
          </p:cNvSpPr>
          <p:nvPr/>
        </p:nvSpPr>
        <p:spPr>
          <a:xfrm>
            <a:off x="496389" y="1456800"/>
            <a:ext cx="8693658"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pPr>
            <a:r>
              <a:rPr lang="de-DE" sz="1600" b="1" dirty="0">
                <a:solidFill>
                  <a:srgbClr val="ADC217"/>
                </a:solidFill>
                <a:latin typeface="+mj-lt"/>
                <a:sym typeface="Wingdings" panose="05000000000000000000" pitchFamily="2" charset="2"/>
              </a:rPr>
              <a:t>Verwaltungsvereinfachung Regionalbudget</a:t>
            </a:r>
          </a:p>
          <a:p>
            <a:pPr fontAlgn="auto">
              <a:lnSpc>
                <a:spcPct val="150000"/>
              </a:lnSpc>
              <a:spcBef>
                <a:spcPts val="0"/>
              </a:spcBef>
              <a:spcAft>
                <a:spcPts val="0"/>
              </a:spcAft>
              <a:buFont typeface="Calibri" panose="020F0502020204030204" pitchFamily="34" charset="0"/>
              <a:buChar char="∙"/>
            </a:pPr>
            <a:r>
              <a:rPr lang="de-DE" sz="1600" b="1" dirty="0">
                <a:solidFill>
                  <a:prstClr val="black"/>
                </a:solidFill>
                <a:latin typeface="+mj-lt"/>
              </a:rPr>
              <a:t>Neuerung: § 5 Auszahlung / Verwendungsnachweis</a:t>
            </a:r>
          </a:p>
          <a:p>
            <a:pPr marL="800100" lvl="1" indent="-342900" fontAlgn="auto">
              <a:lnSpc>
                <a:spcPct val="150000"/>
              </a:lnSpc>
              <a:spcBef>
                <a:spcPts val="0"/>
              </a:spcBef>
              <a:spcAft>
                <a:spcPts val="0"/>
              </a:spcAft>
              <a:buFont typeface="+mj-lt"/>
              <a:buAutoNum type="arabicParenBoth"/>
            </a:pPr>
            <a:r>
              <a:rPr lang="de-DE" sz="1600" dirty="0">
                <a:solidFill>
                  <a:prstClr val="black"/>
                </a:solidFill>
                <a:latin typeface="+mj-lt"/>
              </a:rPr>
              <a:t>Innerhalb von drei Monaten nach Umsetzung des Projektes, spätestens aber bis zum 30.10.2026 ist der Zuwendungsgeberin ein Verwendungsnachweis, bestehend aus einem </a:t>
            </a:r>
            <a:r>
              <a:rPr lang="de-DE" sz="1600" b="1" dirty="0">
                <a:solidFill>
                  <a:srgbClr val="B3D04A"/>
                </a:solidFill>
                <a:latin typeface="+mj-lt"/>
              </a:rPr>
              <a:t>aussagekräftigen Sachbericht und dem Rechnungsblatt ohne Vorlage von Belegen </a:t>
            </a:r>
            <a:r>
              <a:rPr lang="de-DE" sz="1600" dirty="0">
                <a:solidFill>
                  <a:prstClr val="black"/>
                </a:solidFill>
                <a:latin typeface="+mj-lt"/>
              </a:rPr>
              <a:t>gemäß Landeshaushaltsordnung vorzulegen.</a:t>
            </a:r>
          </a:p>
          <a:p>
            <a:pPr marL="800100" lvl="1" indent="-342900" fontAlgn="auto">
              <a:lnSpc>
                <a:spcPct val="150000"/>
              </a:lnSpc>
              <a:spcBef>
                <a:spcPts val="0"/>
              </a:spcBef>
              <a:spcAft>
                <a:spcPts val="0"/>
              </a:spcAft>
              <a:buAutoNum type="arabicParenBoth"/>
            </a:pPr>
            <a:r>
              <a:rPr lang="de-DE" sz="1600" dirty="0">
                <a:solidFill>
                  <a:prstClr val="black"/>
                </a:solidFill>
                <a:latin typeface="+mj-lt"/>
              </a:rPr>
              <a:t>Die Zuwendungsgeberin ist berechtigt, </a:t>
            </a:r>
            <a:r>
              <a:rPr lang="de-DE" sz="1600" b="1" dirty="0">
                <a:solidFill>
                  <a:srgbClr val="B3D04A"/>
                </a:solidFill>
                <a:latin typeface="+mj-lt"/>
              </a:rPr>
              <a:t>den Verwendungsnachweis vertieft zu prüfen</a:t>
            </a:r>
            <a:r>
              <a:rPr lang="de-DE" sz="1600" dirty="0">
                <a:solidFill>
                  <a:prstClr val="black"/>
                </a:solidFill>
                <a:latin typeface="+mj-lt"/>
              </a:rPr>
              <a:t>. Alle hierzu erforderlichen Auskünfte und notwendigen Unterlagen zu Prüfungszwecken wie z.B. Rechnungen oder Vergabeunterlagen, sind ihr zu erteilen bzw. vorzulegen.</a:t>
            </a:r>
          </a:p>
          <a:p>
            <a:pPr marL="457200" lvl="1" indent="0" fontAlgn="auto">
              <a:lnSpc>
                <a:spcPct val="150000"/>
              </a:lnSpc>
              <a:spcBef>
                <a:spcPts val="0"/>
              </a:spcBef>
              <a:spcAft>
                <a:spcPts val="0"/>
              </a:spcAft>
              <a:buNone/>
            </a:pPr>
            <a:endParaRPr lang="de-DE" sz="1600" dirty="0">
              <a:solidFill>
                <a:prstClr val="black"/>
              </a:solidFill>
              <a:latin typeface="+mj-lt"/>
              <a:sym typeface="Wingdings" panose="05000000000000000000" pitchFamily="2" charset="2"/>
            </a:endParaRPr>
          </a:p>
          <a:p>
            <a:pPr marL="0" indent="0" fontAlgn="auto">
              <a:lnSpc>
                <a:spcPct val="150000"/>
              </a:lnSpc>
              <a:spcBef>
                <a:spcPts val="0"/>
              </a:spcBef>
              <a:spcAft>
                <a:spcPts val="0"/>
              </a:spcAft>
              <a:buNone/>
            </a:pPr>
            <a:r>
              <a:rPr lang="de-DE" sz="1600" b="1" u="sng" dirty="0">
                <a:solidFill>
                  <a:prstClr val="black"/>
                </a:solidFill>
                <a:latin typeface="+mj-lt"/>
                <a:sym typeface="Wingdings" panose="05000000000000000000" pitchFamily="2" charset="2"/>
              </a:rPr>
              <a:t>Beschluss vom 24.03.2026 : Geschäftsstelle prüft stichprobenartig (Losverfahren) 10 % der Fälle </a:t>
            </a:r>
          </a:p>
          <a:p>
            <a:pPr marL="0" indent="0" fontAlgn="auto">
              <a:lnSpc>
                <a:spcPct val="150000"/>
              </a:lnSpc>
              <a:spcBef>
                <a:spcPts val="0"/>
              </a:spcBef>
              <a:spcAft>
                <a:spcPts val="0"/>
              </a:spcAft>
              <a:buNone/>
            </a:pPr>
            <a:r>
              <a:rPr lang="de-DE" sz="1600" b="1" dirty="0">
                <a:solidFill>
                  <a:prstClr val="black"/>
                </a:solidFill>
                <a:latin typeface="+mj-lt"/>
                <a:sym typeface="Wingdings" panose="05000000000000000000" pitchFamily="2" charset="2"/>
              </a:rPr>
              <a:t>			</a:t>
            </a:r>
            <a:r>
              <a:rPr lang="de-DE" sz="1600" b="1" u="sng" dirty="0">
                <a:solidFill>
                  <a:prstClr val="black"/>
                </a:solidFill>
                <a:latin typeface="+mj-lt"/>
                <a:sym typeface="Wingdings" panose="05000000000000000000" pitchFamily="2" charset="2"/>
              </a:rPr>
              <a:t>(= 2 </a:t>
            </a:r>
            <a:r>
              <a:rPr lang="de-DE" sz="1600" b="1" u="sng" dirty="0" err="1">
                <a:solidFill>
                  <a:prstClr val="black"/>
                </a:solidFill>
                <a:latin typeface="+mj-lt"/>
                <a:sym typeface="Wingdings" panose="05000000000000000000" pitchFamily="2" charset="2"/>
              </a:rPr>
              <a:t>Projektträger:innen</a:t>
            </a:r>
            <a:r>
              <a:rPr lang="de-DE" sz="1600" b="1" u="sng" dirty="0">
                <a:solidFill>
                  <a:prstClr val="black"/>
                </a:solidFill>
                <a:latin typeface="+mj-lt"/>
                <a:sym typeface="Wingdings" panose="05000000000000000000" pitchFamily="2" charset="2"/>
              </a:rPr>
              <a:t>)</a:t>
            </a:r>
          </a:p>
        </p:txBody>
      </p:sp>
      <p:sp>
        <p:nvSpPr>
          <p:cNvPr id="3" name="Inhaltsplatzhalter 2">
            <a:extLst>
              <a:ext uri="{FF2B5EF4-FFF2-40B4-BE49-F238E27FC236}">
                <a16:creationId xmlns:a16="http://schemas.microsoft.com/office/drawing/2014/main" id="{698E4FE3-3EB9-8D2C-995E-BEE9A8022E9C}"/>
              </a:ext>
            </a:extLst>
          </p:cNvPr>
          <p:cNvSpPr>
            <a:spLocks noGrp="1"/>
          </p:cNvSpPr>
          <p:nvPr>
            <p:ph idx="1"/>
          </p:nvPr>
        </p:nvSpPr>
        <p:spPr>
          <a:xfrm>
            <a:off x="9413438" y="2744339"/>
            <a:ext cx="2438646" cy="3748535"/>
          </a:xfrm>
        </p:spPr>
        <p:txBody>
          <a:bodyPr>
            <a:normAutofit/>
          </a:bodyPr>
          <a:lstStyle/>
          <a:p>
            <a:pPr>
              <a:spcBef>
                <a:spcPts val="0"/>
              </a:spcBef>
              <a:buFont typeface="Calibri" panose="020F0502020204030204" pitchFamily="34" charset="0"/>
              <a:buChar char="∙"/>
              <a:defRPr/>
            </a:pPr>
            <a:r>
              <a:rPr lang="de-DE" sz="1600" dirty="0">
                <a:solidFill>
                  <a:prstClr val="black"/>
                </a:solidFill>
                <a:latin typeface="+mj-lt"/>
                <a:sym typeface="Wingdings" panose="05000000000000000000" pitchFamily="2" charset="2"/>
              </a:rPr>
              <a:t>Beschluss der letzten Projektbeiratssitzung</a:t>
            </a:r>
          </a:p>
          <a:p>
            <a:pPr>
              <a:spcBef>
                <a:spcPts val="0"/>
              </a:spcBef>
              <a:buFont typeface="Calibri" panose="020F0502020204030204" pitchFamily="34" charset="0"/>
              <a:buChar char="∙"/>
              <a:defRPr/>
            </a:pPr>
            <a:endParaRPr lang="de-DE" sz="1600" dirty="0">
              <a:solidFill>
                <a:prstClr val="black"/>
              </a:solidFill>
              <a:latin typeface="+mj-lt"/>
              <a:sym typeface="Wingdings" panose="05000000000000000000" pitchFamily="2" charset="2"/>
            </a:endParaRPr>
          </a:p>
        </p:txBody>
      </p:sp>
      <p:sp>
        <p:nvSpPr>
          <p:cNvPr id="5" name="Datumsplatzhalter 19">
            <a:extLst>
              <a:ext uri="{FF2B5EF4-FFF2-40B4-BE49-F238E27FC236}">
                <a16:creationId xmlns:a16="http://schemas.microsoft.com/office/drawing/2014/main" id="{895F0E24-8E0B-4CE8-70B2-B581AE07A13D}"/>
              </a:ext>
            </a:extLst>
          </p:cNvPr>
          <p:cNvSpPr>
            <a:spLocks noGrp="1"/>
          </p:cNvSpPr>
          <p:nvPr>
            <p:ph type="dt" sz="half" idx="10"/>
          </p:nvPr>
        </p:nvSpPr>
        <p:spPr>
          <a:xfrm>
            <a:off x="838200" y="6356350"/>
            <a:ext cx="2743200" cy="365125"/>
          </a:xfrm>
        </p:spPr>
        <p:txBody>
          <a:bodyPr/>
          <a:lstStyle/>
          <a:p>
            <a:r>
              <a:rPr lang="de-DE">
                <a:solidFill>
                  <a:srgbClr val="B3D04A"/>
                </a:solidFill>
                <a:latin typeface="+mj-lt"/>
              </a:rPr>
              <a:t>23.06.2026</a:t>
            </a:r>
            <a:endParaRPr lang="de-DE" dirty="0">
              <a:solidFill>
                <a:srgbClr val="B3D04A"/>
              </a:solidFill>
              <a:latin typeface="+mj-lt"/>
            </a:endParaRPr>
          </a:p>
        </p:txBody>
      </p:sp>
    </p:spTree>
    <p:extLst>
      <p:ext uri="{BB962C8B-B14F-4D97-AF65-F5344CB8AC3E}">
        <p14:creationId xmlns:p14="http://schemas.microsoft.com/office/powerpoint/2010/main" val="428863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C139-ED8B-9594-C89B-92105659844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4" name="Rechteck 3">
            <a:extLst>
              <a:ext uri="{FF2B5EF4-FFF2-40B4-BE49-F238E27FC236}">
                <a16:creationId xmlns:a16="http://schemas.microsoft.com/office/drawing/2014/main" id="{7A4F6665-3D57-6A0E-7788-0321F4E1DC81}"/>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803A27FE-01ED-CB91-72B8-009184A79C2B}"/>
              </a:ext>
            </a:extLst>
          </p:cNvPr>
          <p:cNvSpPr/>
          <p:nvPr/>
        </p:nvSpPr>
        <p:spPr>
          <a:xfrm>
            <a:off x="9367602" y="1567840"/>
            <a:ext cx="2574524" cy="861134"/>
          </a:xfrm>
          <a:custGeom>
            <a:avLst/>
            <a:gdLst>
              <a:gd name="csX0" fmla="*/ 0 w 2574524"/>
              <a:gd name="csY0" fmla="*/ 430567 h 861134"/>
              <a:gd name="csX1" fmla="*/ 1287262 w 2574524"/>
              <a:gd name="csY1" fmla="*/ 0 h 861134"/>
              <a:gd name="csX2" fmla="*/ 2574524 w 2574524"/>
              <a:gd name="csY2" fmla="*/ 430567 h 861134"/>
              <a:gd name="csX3" fmla="*/ 1287262 w 2574524"/>
              <a:gd name="csY3" fmla="*/ 861134 h 861134"/>
              <a:gd name="csX4" fmla="*/ 0 w 2574524"/>
              <a:gd name="csY4" fmla="*/ 430567 h 861134"/>
            </a:gdLst>
            <a:ahLst/>
            <a:cxnLst>
              <a:cxn ang="0">
                <a:pos x="csX0" y="csY0"/>
              </a:cxn>
              <a:cxn ang="0">
                <a:pos x="csX1" y="csY1"/>
              </a:cxn>
              <a:cxn ang="0">
                <a:pos x="csX2" y="csY2"/>
              </a:cxn>
              <a:cxn ang="0">
                <a:pos x="csX3" y="csY3"/>
              </a:cxn>
              <a:cxn ang="0">
                <a:pos x="csX4" y="csY4"/>
              </a:cxn>
            </a:cxnLst>
            <a:rect l="l" t="t" r="r" b="b"/>
            <a:pathLst>
              <a:path w="2574524" h="861134" fill="none" extrusionOk="0">
                <a:moveTo>
                  <a:pt x="0" y="430567"/>
                </a:moveTo>
                <a:cubicBezTo>
                  <a:pt x="-73963" y="116690"/>
                  <a:pt x="549251" y="-52342"/>
                  <a:pt x="1287262" y="0"/>
                </a:cubicBezTo>
                <a:cubicBezTo>
                  <a:pt x="2014020" y="1876"/>
                  <a:pt x="2533577" y="182559"/>
                  <a:pt x="2574524" y="430567"/>
                </a:cubicBezTo>
                <a:cubicBezTo>
                  <a:pt x="2506164" y="650091"/>
                  <a:pt x="1870073" y="938985"/>
                  <a:pt x="1287262" y="861134"/>
                </a:cubicBezTo>
                <a:cubicBezTo>
                  <a:pt x="553542" y="857879"/>
                  <a:pt x="-1331" y="610837"/>
                  <a:pt x="0" y="430567"/>
                </a:cubicBezTo>
                <a:close/>
              </a:path>
              <a:path w="2574524" h="861134" stroke="0" extrusionOk="0">
                <a:moveTo>
                  <a:pt x="0" y="430567"/>
                </a:moveTo>
                <a:cubicBezTo>
                  <a:pt x="-56577" y="183226"/>
                  <a:pt x="538842" y="27331"/>
                  <a:pt x="1287262" y="0"/>
                </a:cubicBezTo>
                <a:cubicBezTo>
                  <a:pt x="2017924" y="-11358"/>
                  <a:pt x="2562502" y="182409"/>
                  <a:pt x="2574524" y="430567"/>
                </a:cubicBezTo>
                <a:cubicBezTo>
                  <a:pt x="2612265" y="677197"/>
                  <a:pt x="2082380" y="793987"/>
                  <a:pt x="1287262" y="861134"/>
                </a:cubicBezTo>
                <a:cubicBezTo>
                  <a:pt x="580417"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Kinder- und Jugendfonds</a:t>
            </a:r>
            <a:endParaRPr lang="de-DE" sz="2000" b="1" dirty="0">
              <a:solidFill>
                <a:schemeClr val="tx1"/>
              </a:solidFill>
              <a:latin typeface="+mj-lt"/>
            </a:endParaRPr>
          </a:p>
        </p:txBody>
      </p:sp>
      <p:sp>
        <p:nvSpPr>
          <p:cNvPr id="16" name="Ellipse 15">
            <a:extLst>
              <a:ext uri="{FF2B5EF4-FFF2-40B4-BE49-F238E27FC236}">
                <a16:creationId xmlns:a16="http://schemas.microsoft.com/office/drawing/2014/main" id="{7E21CD3E-7635-9CF6-55E2-AD95CE9616ED}"/>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55A32F89-28B6-1A1E-4FAC-7A48BE6BFF47}"/>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oliennummernplatzhalter 18">
            <a:extLst>
              <a:ext uri="{FF2B5EF4-FFF2-40B4-BE49-F238E27FC236}">
                <a16:creationId xmlns:a16="http://schemas.microsoft.com/office/drawing/2014/main" id="{A4F2A81E-458F-FB67-02AD-840B50BDA8FD}"/>
              </a:ext>
            </a:extLst>
          </p:cNvPr>
          <p:cNvSpPr>
            <a:spLocks noGrp="1"/>
          </p:cNvSpPr>
          <p:nvPr>
            <p:ph type="sldNum" sz="quarter" idx="12"/>
          </p:nvPr>
        </p:nvSpPr>
        <p:spPr/>
        <p:txBody>
          <a:bodyPr/>
          <a:lstStyle/>
          <a:p>
            <a:fld id="{FF26D450-241C-49D8-A09E-EB203266E317}" type="slidenum">
              <a:rPr lang="de-DE" smtClean="0"/>
              <a:t>21</a:t>
            </a:fld>
            <a:endParaRPr lang="de-DE"/>
          </a:p>
        </p:txBody>
      </p:sp>
      <p:sp>
        <p:nvSpPr>
          <p:cNvPr id="21" name="Inhaltsplatzhalter 2">
            <a:extLst>
              <a:ext uri="{FF2B5EF4-FFF2-40B4-BE49-F238E27FC236}">
                <a16:creationId xmlns:a16="http://schemas.microsoft.com/office/drawing/2014/main" id="{84D609B9-D1B2-8832-2E69-54095D096E4E}"/>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22" name="Fußzeilenplatzhalter 17">
            <a:extLst>
              <a:ext uri="{FF2B5EF4-FFF2-40B4-BE49-F238E27FC236}">
                <a16:creationId xmlns:a16="http://schemas.microsoft.com/office/drawing/2014/main" id="{E88E7962-1D60-E5DE-A7D3-3AD4D120D85A}"/>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7" name="Inhaltsplatzhalter 2">
            <a:extLst>
              <a:ext uri="{FF2B5EF4-FFF2-40B4-BE49-F238E27FC236}">
                <a16:creationId xmlns:a16="http://schemas.microsoft.com/office/drawing/2014/main" id="{557CDF91-DB75-2BEF-2E8C-519844DA1C46}"/>
              </a:ext>
            </a:extLst>
          </p:cNvPr>
          <p:cNvSpPr>
            <a:spLocks noGrp="1"/>
          </p:cNvSpPr>
          <p:nvPr>
            <p:ph idx="1"/>
          </p:nvPr>
        </p:nvSpPr>
        <p:spPr>
          <a:xfrm>
            <a:off x="9413438" y="2744339"/>
            <a:ext cx="2438646" cy="3748535"/>
          </a:xfrm>
        </p:spPr>
        <p:txBody>
          <a:bodyPr>
            <a:normAutofit/>
          </a:bodyPr>
          <a:lstStyle/>
          <a:p>
            <a:pPr marL="0" indent="0">
              <a:spcBef>
                <a:spcPts val="0"/>
              </a:spcBef>
              <a:buNone/>
              <a:defRPr/>
            </a:pPr>
            <a:r>
              <a:rPr lang="de-DE" sz="1600" dirty="0">
                <a:solidFill>
                  <a:prstClr val="black"/>
                </a:solidFill>
                <a:latin typeface="+mj-lt"/>
                <a:sym typeface="Wingdings" panose="05000000000000000000" pitchFamily="2" charset="2"/>
              </a:rPr>
              <a:t>Aktueller Sachstand</a:t>
            </a:r>
          </a:p>
          <a:p>
            <a:pPr>
              <a:spcBef>
                <a:spcPts val="0"/>
              </a:spcBef>
              <a:buFont typeface="Calibri" panose="020F0502020204030204" pitchFamily="34" charset="0"/>
              <a:buChar char="∙"/>
              <a:defRPr/>
            </a:pPr>
            <a:r>
              <a:rPr lang="de-DE" sz="1600" dirty="0">
                <a:solidFill>
                  <a:prstClr val="black"/>
                </a:solidFill>
                <a:latin typeface="+mj-lt"/>
                <a:sym typeface="Wingdings" panose="05000000000000000000" pitchFamily="2" charset="2"/>
              </a:rPr>
              <a:t>Budget 2026: 7.374,90 €</a:t>
            </a:r>
          </a:p>
          <a:p>
            <a:pPr>
              <a:spcBef>
                <a:spcPts val="0"/>
              </a:spcBef>
              <a:buFont typeface="Calibri" panose="020F0502020204030204" pitchFamily="34" charset="0"/>
              <a:buChar char="∙"/>
              <a:defRPr/>
            </a:pPr>
            <a:r>
              <a:rPr lang="de-DE" sz="1600" dirty="0">
                <a:solidFill>
                  <a:prstClr val="black"/>
                </a:solidFill>
                <a:latin typeface="+mj-lt"/>
                <a:sym typeface="Wingdings" panose="05000000000000000000" pitchFamily="2" charset="2"/>
              </a:rPr>
              <a:t>Rest aktuell: 5.616,83 €</a:t>
            </a:r>
          </a:p>
          <a:p>
            <a:pPr marL="0" indent="0">
              <a:spcBef>
                <a:spcPts val="0"/>
              </a:spcBef>
              <a:buNone/>
              <a:defRPr/>
            </a:pPr>
            <a:endParaRPr lang="de-DE" sz="1600" dirty="0">
              <a:solidFill>
                <a:prstClr val="black"/>
              </a:solidFill>
              <a:latin typeface="+mj-lt"/>
              <a:sym typeface="Wingdings" panose="05000000000000000000" pitchFamily="2" charset="2"/>
            </a:endParaRPr>
          </a:p>
          <a:p>
            <a:pPr>
              <a:spcBef>
                <a:spcPts val="0"/>
              </a:spcBef>
              <a:buFont typeface="Calibri" panose="020F0502020204030204" pitchFamily="34" charset="0"/>
              <a:buChar char="∙"/>
              <a:defRPr/>
            </a:pPr>
            <a:r>
              <a:rPr lang="de-DE" sz="1600" b="1" dirty="0">
                <a:solidFill>
                  <a:prstClr val="black"/>
                </a:solidFill>
                <a:latin typeface="+mj-lt"/>
                <a:sym typeface="Wingdings" panose="05000000000000000000" pitchFamily="2" charset="2"/>
              </a:rPr>
              <a:t>Nächste Frist: 01.07.</a:t>
            </a:r>
          </a:p>
        </p:txBody>
      </p:sp>
      <p:sp>
        <p:nvSpPr>
          <p:cNvPr id="8" name="Inhaltsplatzhalter 2">
            <a:extLst>
              <a:ext uri="{FF2B5EF4-FFF2-40B4-BE49-F238E27FC236}">
                <a16:creationId xmlns:a16="http://schemas.microsoft.com/office/drawing/2014/main" id="{2FD38907-9711-BD05-6F9E-FBE3C6B8346C}"/>
              </a:ext>
            </a:extLst>
          </p:cNvPr>
          <p:cNvSpPr txBox="1">
            <a:spLocks/>
          </p:cNvSpPr>
          <p:nvPr/>
        </p:nvSpPr>
        <p:spPr>
          <a:xfrm>
            <a:off x="496388" y="1456800"/>
            <a:ext cx="9055995"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pPr>
            <a:r>
              <a:rPr lang="de-DE" sz="1600" b="1" dirty="0">
                <a:solidFill>
                  <a:srgbClr val="ADC217"/>
                </a:solidFill>
                <a:latin typeface="+mj-lt"/>
                <a:sym typeface="Wingdings" panose="05000000000000000000" pitchFamily="2" charset="2"/>
              </a:rPr>
              <a:t>Kinder- und Jugendfonds | Projekte 2026 (Stand: Juni)</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Freie Waldorfschule Kaltenkirchen | Anschaffung eines </a:t>
            </a:r>
            <a:r>
              <a:rPr lang="de-DE" sz="1600" b="1" dirty="0">
                <a:solidFill>
                  <a:prstClr val="black"/>
                </a:solidFill>
                <a:latin typeface="+mj-lt"/>
                <a:sym typeface="Wingdings" panose="05000000000000000000" pitchFamily="2" charset="2"/>
              </a:rPr>
              <a:t>Fußballkickers</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Gymnasium Kaltenkirchen | </a:t>
            </a:r>
            <a:r>
              <a:rPr lang="de-DE" sz="1600" b="1" dirty="0">
                <a:solidFill>
                  <a:prstClr val="black"/>
                </a:solidFill>
                <a:latin typeface="+mj-lt"/>
                <a:sym typeface="Wingdings" panose="05000000000000000000" pitchFamily="2" charset="2"/>
              </a:rPr>
              <a:t>Fernseh- und Medienworkshop </a:t>
            </a:r>
            <a:r>
              <a:rPr lang="de-DE" sz="1600" dirty="0">
                <a:solidFill>
                  <a:prstClr val="black"/>
                </a:solidFill>
                <a:latin typeface="+mj-lt"/>
                <a:sym typeface="Wingdings" panose="05000000000000000000" pitchFamily="2" charset="2"/>
              </a:rPr>
              <a:t>für die Klassen 8-10</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Jugendzentrum Pegasus | </a:t>
            </a:r>
            <a:r>
              <a:rPr lang="de-DE" sz="1600" b="1" dirty="0">
                <a:solidFill>
                  <a:prstClr val="black"/>
                </a:solidFill>
                <a:latin typeface="+mj-lt"/>
                <a:sym typeface="Wingdings" panose="05000000000000000000" pitchFamily="2" charset="2"/>
              </a:rPr>
              <a:t>Spieleschrank</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Möllers Morgen e.V. | Materialien für </a:t>
            </a:r>
            <a:r>
              <a:rPr lang="de-DE" sz="1600" b="1" dirty="0">
                <a:solidFill>
                  <a:prstClr val="black"/>
                </a:solidFill>
                <a:latin typeface="+mj-lt"/>
                <a:sym typeface="Wingdings" panose="05000000000000000000" pitchFamily="2" charset="2"/>
              </a:rPr>
              <a:t>Bildungseinheit erneuerbare Energien</a:t>
            </a:r>
          </a:p>
        </p:txBody>
      </p:sp>
      <p:sp>
        <p:nvSpPr>
          <p:cNvPr id="5" name="Datumsplatzhalter 19">
            <a:extLst>
              <a:ext uri="{FF2B5EF4-FFF2-40B4-BE49-F238E27FC236}">
                <a16:creationId xmlns:a16="http://schemas.microsoft.com/office/drawing/2014/main" id="{05E33B4A-5A6F-AD55-23A6-115B7957AB7A}"/>
              </a:ext>
            </a:extLst>
          </p:cNvPr>
          <p:cNvSpPr>
            <a:spLocks noGrp="1"/>
          </p:cNvSpPr>
          <p:nvPr>
            <p:ph type="dt" sz="half" idx="10"/>
          </p:nvPr>
        </p:nvSpPr>
        <p:spPr>
          <a:xfrm>
            <a:off x="838200" y="6356350"/>
            <a:ext cx="2743200" cy="365125"/>
          </a:xfrm>
        </p:spPr>
        <p:txBody>
          <a:bodyPr/>
          <a:lstStyle/>
          <a:p>
            <a:r>
              <a:rPr lang="de-DE">
                <a:solidFill>
                  <a:srgbClr val="B3D04A"/>
                </a:solidFill>
                <a:latin typeface="+mj-lt"/>
              </a:rPr>
              <a:t>23.06.2026</a:t>
            </a:r>
            <a:endParaRPr lang="de-DE" dirty="0">
              <a:solidFill>
                <a:srgbClr val="B3D04A"/>
              </a:solidFill>
              <a:latin typeface="+mj-lt"/>
            </a:endParaRPr>
          </a:p>
        </p:txBody>
      </p:sp>
    </p:spTree>
    <p:extLst>
      <p:ext uri="{BB962C8B-B14F-4D97-AF65-F5344CB8AC3E}">
        <p14:creationId xmlns:p14="http://schemas.microsoft.com/office/powerpoint/2010/main" val="1336180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F537-8313-E8BF-1BB8-C0EF0DF742F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621AAB-F0E0-B4E7-2086-3DEC6A4CF484}"/>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4" name="Rechteck 3">
            <a:extLst>
              <a:ext uri="{FF2B5EF4-FFF2-40B4-BE49-F238E27FC236}">
                <a16:creationId xmlns:a16="http://schemas.microsoft.com/office/drawing/2014/main" id="{EC9A9374-ECCE-8AB2-2533-60FC9D49174E}"/>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C9985E1F-E60A-A5C2-9BBC-50A18BE9B361}"/>
              </a:ext>
            </a:extLst>
          </p:cNvPr>
          <p:cNvSpPr/>
          <p:nvPr/>
        </p:nvSpPr>
        <p:spPr>
          <a:xfrm>
            <a:off x="9367602" y="1567840"/>
            <a:ext cx="2574524" cy="861134"/>
          </a:xfrm>
          <a:custGeom>
            <a:avLst/>
            <a:gdLst>
              <a:gd name="csX0" fmla="*/ 0 w 2574524"/>
              <a:gd name="csY0" fmla="*/ 430567 h 861134"/>
              <a:gd name="csX1" fmla="*/ 1287262 w 2574524"/>
              <a:gd name="csY1" fmla="*/ 0 h 861134"/>
              <a:gd name="csX2" fmla="*/ 2574524 w 2574524"/>
              <a:gd name="csY2" fmla="*/ 430567 h 861134"/>
              <a:gd name="csX3" fmla="*/ 1287262 w 2574524"/>
              <a:gd name="csY3" fmla="*/ 861134 h 861134"/>
              <a:gd name="csX4" fmla="*/ 0 w 2574524"/>
              <a:gd name="csY4" fmla="*/ 430567 h 861134"/>
            </a:gdLst>
            <a:ahLst/>
            <a:cxnLst>
              <a:cxn ang="0">
                <a:pos x="csX0" y="csY0"/>
              </a:cxn>
              <a:cxn ang="0">
                <a:pos x="csX1" y="csY1"/>
              </a:cxn>
              <a:cxn ang="0">
                <a:pos x="csX2" y="csY2"/>
              </a:cxn>
              <a:cxn ang="0">
                <a:pos x="csX3" y="csY3"/>
              </a:cxn>
              <a:cxn ang="0">
                <a:pos x="csX4" y="csY4"/>
              </a:cxn>
            </a:cxnLst>
            <a:rect l="l" t="t" r="r" b="b"/>
            <a:pathLst>
              <a:path w="2574524" h="861134" fill="none" extrusionOk="0">
                <a:moveTo>
                  <a:pt x="0" y="430567"/>
                </a:moveTo>
                <a:cubicBezTo>
                  <a:pt x="-73963" y="116690"/>
                  <a:pt x="549251" y="-52342"/>
                  <a:pt x="1287262" y="0"/>
                </a:cubicBezTo>
                <a:cubicBezTo>
                  <a:pt x="2014020" y="1876"/>
                  <a:pt x="2533577" y="182559"/>
                  <a:pt x="2574524" y="430567"/>
                </a:cubicBezTo>
                <a:cubicBezTo>
                  <a:pt x="2506164" y="650091"/>
                  <a:pt x="1870073" y="938985"/>
                  <a:pt x="1287262" y="861134"/>
                </a:cubicBezTo>
                <a:cubicBezTo>
                  <a:pt x="553542" y="857879"/>
                  <a:pt x="-1331" y="610837"/>
                  <a:pt x="0" y="430567"/>
                </a:cubicBezTo>
                <a:close/>
              </a:path>
              <a:path w="2574524" h="861134" stroke="0" extrusionOk="0">
                <a:moveTo>
                  <a:pt x="0" y="430567"/>
                </a:moveTo>
                <a:cubicBezTo>
                  <a:pt x="-56577" y="183226"/>
                  <a:pt x="538842" y="27331"/>
                  <a:pt x="1287262" y="0"/>
                </a:cubicBezTo>
                <a:cubicBezTo>
                  <a:pt x="2017924" y="-11358"/>
                  <a:pt x="2562502" y="182409"/>
                  <a:pt x="2574524" y="430567"/>
                </a:cubicBezTo>
                <a:cubicBezTo>
                  <a:pt x="2612265" y="677197"/>
                  <a:pt x="2082380" y="793987"/>
                  <a:pt x="1287262" y="861134"/>
                </a:cubicBezTo>
                <a:cubicBezTo>
                  <a:pt x="580417"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Jugendvertretung</a:t>
            </a:r>
            <a:endParaRPr lang="de-DE" sz="2000" b="1" dirty="0">
              <a:solidFill>
                <a:schemeClr val="tx1"/>
              </a:solidFill>
              <a:latin typeface="+mj-lt"/>
            </a:endParaRPr>
          </a:p>
        </p:txBody>
      </p:sp>
      <p:sp>
        <p:nvSpPr>
          <p:cNvPr id="16" name="Ellipse 15">
            <a:extLst>
              <a:ext uri="{FF2B5EF4-FFF2-40B4-BE49-F238E27FC236}">
                <a16:creationId xmlns:a16="http://schemas.microsoft.com/office/drawing/2014/main" id="{F28FE0A2-1DC1-C304-9798-4EA8583FEF3E}"/>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2F094141-9702-D25D-C4D5-9EE47A885731}"/>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oliennummernplatzhalter 18">
            <a:extLst>
              <a:ext uri="{FF2B5EF4-FFF2-40B4-BE49-F238E27FC236}">
                <a16:creationId xmlns:a16="http://schemas.microsoft.com/office/drawing/2014/main" id="{E460516A-1B22-8421-DD93-5B591CE593CB}"/>
              </a:ext>
            </a:extLst>
          </p:cNvPr>
          <p:cNvSpPr>
            <a:spLocks noGrp="1"/>
          </p:cNvSpPr>
          <p:nvPr>
            <p:ph type="sldNum" sz="quarter" idx="12"/>
          </p:nvPr>
        </p:nvSpPr>
        <p:spPr/>
        <p:txBody>
          <a:bodyPr/>
          <a:lstStyle/>
          <a:p>
            <a:fld id="{FF26D450-241C-49D8-A09E-EB203266E317}" type="slidenum">
              <a:rPr lang="de-DE" smtClean="0"/>
              <a:t>22</a:t>
            </a:fld>
            <a:endParaRPr lang="de-DE"/>
          </a:p>
        </p:txBody>
      </p:sp>
      <p:sp>
        <p:nvSpPr>
          <p:cNvPr id="21" name="Inhaltsplatzhalter 2">
            <a:extLst>
              <a:ext uri="{FF2B5EF4-FFF2-40B4-BE49-F238E27FC236}">
                <a16:creationId xmlns:a16="http://schemas.microsoft.com/office/drawing/2014/main" id="{6C55A75B-3E57-E98B-CB30-45F376D781ED}"/>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22" name="Fußzeilenplatzhalter 17">
            <a:extLst>
              <a:ext uri="{FF2B5EF4-FFF2-40B4-BE49-F238E27FC236}">
                <a16:creationId xmlns:a16="http://schemas.microsoft.com/office/drawing/2014/main" id="{CE751DED-F354-A6B8-D814-D2FAA6DEA434}"/>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8" name="Inhaltsplatzhalter 2">
            <a:extLst>
              <a:ext uri="{FF2B5EF4-FFF2-40B4-BE49-F238E27FC236}">
                <a16:creationId xmlns:a16="http://schemas.microsoft.com/office/drawing/2014/main" id="{FD46A113-F933-1F83-4260-8F0BD12F4BEB}"/>
              </a:ext>
            </a:extLst>
          </p:cNvPr>
          <p:cNvSpPr txBox="1">
            <a:spLocks/>
          </p:cNvSpPr>
          <p:nvPr/>
        </p:nvSpPr>
        <p:spPr>
          <a:xfrm>
            <a:off x="496388" y="1456800"/>
            <a:ext cx="9055995"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None/>
            </a:pPr>
            <a:r>
              <a:rPr lang="de-DE" sz="1600" b="1" dirty="0">
                <a:solidFill>
                  <a:srgbClr val="ADC217"/>
                </a:solidFill>
                <a:latin typeface="+mj-lt"/>
                <a:sym typeface="Wingdings" panose="05000000000000000000" pitchFamily="2" charset="2"/>
              </a:rPr>
              <a:t>Jugendvertretung</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Einstimmige Wahl von </a:t>
            </a:r>
            <a:r>
              <a:rPr lang="de-DE" sz="1600" b="1" dirty="0">
                <a:solidFill>
                  <a:prstClr val="black"/>
                </a:solidFill>
                <a:latin typeface="+mj-lt"/>
                <a:sym typeface="Wingdings" panose="05000000000000000000" pitchFamily="2" charset="2"/>
              </a:rPr>
              <a:t>Tim Moritz Brauner, Ellerau, als Jugendvertretung</a:t>
            </a:r>
          </a:p>
          <a:p>
            <a:pPr marL="0" indent="0" fontAlgn="auto">
              <a:lnSpc>
                <a:spcPct val="150000"/>
              </a:lnSpc>
              <a:spcBef>
                <a:spcPts val="0"/>
              </a:spcBef>
              <a:spcAft>
                <a:spcPts val="0"/>
              </a:spcAft>
              <a:buFont typeface="Arial" panose="020B0604020202020204" pitchFamily="34" charset="0"/>
              <a:buNone/>
            </a:pPr>
            <a:endParaRPr lang="de-DE" sz="1600" b="1" dirty="0">
              <a:solidFill>
                <a:prstClr val="black"/>
              </a:solidFill>
              <a:latin typeface="+mj-lt"/>
              <a:sym typeface="Wingdings" panose="05000000000000000000" pitchFamily="2" charset="2"/>
            </a:endParaRPr>
          </a:p>
        </p:txBody>
      </p:sp>
      <p:sp>
        <p:nvSpPr>
          <p:cNvPr id="5" name="Datumsplatzhalter 19">
            <a:extLst>
              <a:ext uri="{FF2B5EF4-FFF2-40B4-BE49-F238E27FC236}">
                <a16:creationId xmlns:a16="http://schemas.microsoft.com/office/drawing/2014/main" id="{341177C6-D33D-462C-407B-370B806EAC2A}"/>
              </a:ext>
            </a:extLst>
          </p:cNvPr>
          <p:cNvSpPr>
            <a:spLocks noGrp="1"/>
          </p:cNvSpPr>
          <p:nvPr>
            <p:ph type="dt" sz="half" idx="10"/>
          </p:nvPr>
        </p:nvSpPr>
        <p:spPr>
          <a:xfrm>
            <a:off x="838200" y="6356350"/>
            <a:ext cx="2743200" cy="365125"/>
          </a:xfrm>
        </p:spPr>
        <p:txBody>
          <a:bodyPr/>
          <a:lstStyle/>
          <a:p>
            <a:r>
              <a:rPr lang="de-DE">
                <a:solidFill>
                  <a:srgbClr val="B3D04A"/>
                </a:solidFill>
                <a:latin typeface="+mj-lt"/>
              </a:rPr>
              <a:t>23.06.2026</a:t>
            </a:r>
            <a:endParaRPr lang="de-DE" dirty="0">
              <a:solidFill>
                <a:srgbClr val="B3D04A"/>
              </a:solidFill>
              <a:latin typeface="+mj-lt"/>
            </a:endParaRPr>
          </a:p>
        </p:txBody>
      </p:sp>
    </p:spTree>
    <p:extLst>
      <p:ext uri="{BB962C8B-B14F-4D97-AF65-F5344CB8AC3E}">
        <p14:creationId xmlns:p14="http://schemas.microsoft.com/office/powerpoint/2010/main" val="631350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C139-ED8B-9594-C89B-92105659844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6 Bericht der </a:t>
            </a:r>
            <a:r>
              <a:rPr lang="de-DE" sz="1800" b="1" dirty="0" err="1">
                <a:solidFill>
                  <a:srgbClr val="ADC217"/>
                </a:solidFill>
              </a:rPr>
              <a:t>Kassenprüfer:innen</a:t>
            </a:r>
            <a:r>
              <a:rPr lang="de-DE" sz="1800" b="1" dirty="0">
                <a:solidFill>
                  <a:srgbClr val="ADC217"/>
                </a:solidFill>
              </a:rPr>
              <a:t> zum Berichtsjahr 2025</a:t>
            </a:r>
          </a:p>
        </p:txBody>
      </p:sp>
      <p:sp>
        <p:nvSpPr>
          <p:cNvPr id="3" name="Inhaltsplatzhalter 2">
            <a:extLst>
              <a:ext uri="{FF2B5EF4-FFF2-40B4-BE49-F238E27FC236}">
                <a16:creationId xmlns:a16="http://schemas.microsoft.com/office/drawing/2014/main" id="{EFFB4A6C-2C27-EAC3-54B3-140989C638DE}"/>
              </a:ext>
            </a:extLst>
          </p:cNvPr>
          <p:cNvSpPr>
            <a:spLocks noGrp="1"/>
          </p:cNvSpPr>
          <p:nvPr>
            <p:ph idx="1"/>
          </p:nvPr>
        </p:nvSpPr>
        <p:spPr>
          <a:xfrm>
            <a:off x="496389" y="1456508"/>
            <a:ext cx="10568163" cy="4720455"/>
          </a:xfrm>
        </p:spPr>
        <p:txBody>
          <a:bodyPr>
            <a:normAutofit/>
          </a:bodyPr>
          <a:lstStyle/>
          <a:p>
            <a:pPr marL="0" indent="0">
              <a:spcBef>
                <a:spcPts val="0"/>
              </a:spcBef>
              <a:spcAft>
                <a:spcPts val="600"/>
              </a:spcAft>
              <a:buNone/>
            </a:pPr>
            <a:r>
              <a:rPr lang="de-DE" sz="1600" b="1" dirty="0">
                <a:solidFill>
                  <a:srgbClr val="ADC217"/>
                </a:solidFill>
                <a:latin typeface="+mj-lt"/>
              </a:rPr>
              <a:t>Kassenprüfung vom 11.05.2026 in der Geschäftsstelle, Itzehoe</a:t>
            </a:r>
          </a:p>
          <a:p>
            <a:pPr marL="0" indent="0">
              <a:spcBef>
                <a:spcPts val="0"/>
              </a:spcBef>
              <a:buNone/>
            </a:pPr>
            <a:r>
              <a:rPr lang="de-DE" sz="1600" dirty="0" err="1">
                <a:latin typeface="+mj-lt"/>
              </a:rPr>
              <a:t>Kassenprüfer:innen</a:t>
            </a:r>
            <a:r>
              <a:rPr lang="de-DE" sz="1600" dirty="0">
                <a:latin typeface="+mj-lt"/>
              </a:rPr>
              <a:t>: Kirsten Möllgaard, Thorsten Möller</a:t>
            </a: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buNone/>
            </a:pPr>
            <a:r>
              <a:rPr lang="de-DE" altLang="de-DE" sz="1600" i="1" dirty="0">
                <a:latin typeface="+mj-lt"/>
              </a:rPr>
              <a:t>* Die Mittel auf dem Konto der Sparkasse Westholstein stehen zur </a:t>
            </a:r>
            <a:r>
              <a:rPr lang="de-DE" altLang="de-DE" sz="1600" i="1" dirty="0" err="1">
                <a:latin typeface="+mj-lt"/>
              </a:rPr>
              <a:t>öff</a:t>
            </a:r>
            <a:r>
              <a:rPr lang="de-DE" altLang="de-DE" sz="1600" i="1" dirty="0">
                <a:latin typeface="+mj-lt"/>
              </a:rPr>
              <a:t>. Kofinanzierung privater Projektträger zur Verfügung (interne Umbuchung).</a:t>
            </a:r>
          </a:p>
          <a:p>
            <a:pPr marL="0" indent="0">
              <a:buNone/>
            </a:pPr>
            <a:r>
              <a:rPr lang="de-DE" altLang="de-DE" sz="1600" i="1" dirty="0">
                <a:latin typeface="+mj-lt"/>
              </a:rPr>
              <a:t>** Die Mittel auf dem Konto der Raiffeisenbank werden für den Mittelfluss des Regionalbudgets verwendet.</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prstClr val="black"/>
              </a:solidFill>
              <a:effectLst/>
              <a:uLnTx/>
              <a:uFillTx/>
              <a:latin typeface="+mj-lt"/>
              <a:ea typeface="+mn-ea"/>
              <a:cs typeface="+mn-cs"/>
            </a:endParaRPr>
          </a:p>
          <a:p>
            <a:pPr marL="0" indent="0">
              <a:spcBef>
                <a:spcPts val="0"/>
              </a:spcBef>
              <a:spcAft>
                <a:spcPts val="600"/>
              </a:spcAft>
              <a:buNone/>
            </a:pPr>
            <a:endParaRPr lang="de-DE" sz="1400" dirty="0">
              <a:solidFill>
                <a:srgbClr val="ADC217"/>
              </a:solidFill>
              <a:latin typeface="+mj-lt"/>
            </a:endParaRPr>
          </a:p>
        </p:txBody>
      </p:sp>
      <p:sp>
        <p:nvSpPr>
          <p:cNvPr id="4" name="Rechteck 3">
            <a:extLst>
              <a:ext uri="{FF2B5EF4-FFF2-40B4-BE49-F238E27FC236}">
                <a16:creationId xmlns:a16="http://schemas.microsoft.com/office/drawing/2014/main" id="{7A4F6665-3D57-6A0E-7788-0321F4E1DC81}"/>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0" name="Tabelle 19">
            <a:extLst>
              <a:ext uri="{FF2B5EF4-FFF2-40B4-BE49-F238E27FC236}">
                <a16:creationId xmlns:a16="http://schemas.microsoft.com/office/drawing/2014/main" id="{A78FAC8B-1FD4-B31C-731A-8207F6373943}"/>
              </a:ext>
            </a:extLst>
          </p:cNvPr>
          <p:cNvGraphicFramePr>
            <a:graphicFrameLocks noGrp="1"/>
          </p:cNvGraphicFramePr>
          <p:nvPr>
            <p:extLst>
              <p:ext uri="{D42A27DB-BD31-4B8C-83A1-F6EECF244321}">
                <p14:modId xmlns:p14="http://schemas.microsoft.com/office/powerpoint/2010/main" val="467362140"/>
              </p:ext>
            </p:extLst>
          </p:nvPr>
        </p:nvGraphicFramePr>
        <p:xfrm>
          <a:off x="551384" y="2572383"/>
          <a:ext cx="10568163" cy="2026920"/>
        </p:xfrm>
        <a:graphic>
          <a:graphicData uri="http://schemas.openxmlformats.org/drawingml/2006/table">
            <a:tbl>
              <a:tblPr firstRow="1" bandRow="1">
                <a:tableStyleId>{5C22544A-7EE6-4342-B048-85BDC9FD1C3A}</a:tableStyleId>
              </a:tblPr>
              <a:tblGrid>
                <a:gridCol w="2765815">
                  <a:extLst>
                    <a:ext uri="{9D8B030D-6E8A-4147-A177-3AD203B41FA5}">
                      <a16:colId xmlns:a16="http://schemas.microsoft.com/office/drawing/2014/main" val="3172489645"/>
                    </a:ext>
                  </a:extLst>
                </a:gridCol>
                <a:gridCol w="1950587">
                  <a:extLst>
                    <a:ext uri="{9D8B030D-6E8A-4147-A177-3AD203B41FA5}">
                      <a16:colId xmlns:a16="http://schemas.microsoft.com/office/drawing/2014/main" val="1907201707"/>
                    </a:ext>
                  </a:extLst>
                </a:gridCol>
                <a:gridCol w="1950587">
                  <a:extLst>
                    <a:ext uri="{9D8B030D-6E8A-4147-A177-3AD203B41FA5}">
                      <a16:colId xmlns:a16="http://schemas.microsoft.com/office/drawing/2014/main" val="1019707812"/>
                    </a:ext>
                  </a:extLst>
                </a:gridCol>
                <a:gridCol w="1950587">
                  <a:extLst>
                    <a:ext uri="{9D8B030D-6E8A-4147-A177-3AD203B41FA5}">
                      <a16:colId xmlns:a16="http://schemas.microsoft.com/office/drawing/2014/main" val="2442885424"/>
                    </a:ext>
                  </a:extLst>
                </a:gridCol>
                <a:gridCol w="1950587">
                  <a:extLst>
                    <a:ext uri="{9D8B030D-6E8A-4147-A177-3AD203B41FA5}">
                      <a16:colId xmlns:a16="http://schemas.microsoft.com/office/drawing/2014/main" val="3478670520"/>
                    </a:ext>
                  </a:extLst>
                </a:gridCol>
              </a:tblGrid>
              <a:tr h="370840">
                <a:tc>
                  <a:txBody>
                    <a:bodyPr/>
                    <a:lstStyle/>
                    <a:p>
                      <a:pPr algn="l" fontAlgn="b"/>
                      <a:r>
                        <a:rPr lang="de-DE" sz="1600" b="1" i="0" u="none" strike="noStrike" dirty="0">
                          <a:solidFill>
                            <a:schemeClr val="tx1"/>
                          </a:solidFill>
                          <a:effectLst/>
                          <a:latin typeface="+mj-lt"/>
                        </a:rPr>
                        <a:t>Gesamtaufstellung</a:t>
                      </a:r>
                    </a:p>
                  </a:txBody>
                  <a:tcPr anchor="ctr">
                    <a:lnL w="12700" cmpd="sng">
                      <a:noFill/>
                    </a:lnL>
                    <a:lnR w="12700" cap="flat" cmpd="sng" algn="ctr">
                      <a:solidFill>
                        <a:srgbClr val="ADC217"/>
                      </a:solidFill>
                      <a:prstDash val="solid"/>
                      <a:round/>
                      <a:headEnd type="none" w="med" len="med"/>
                      <a:tailEnd type="none" w="med" len="med"/>
                    </a:lnR>
                    <a:lnT w="12700" cmpd="sng">
                      <a:noFill/>
                    </a:lnT>
                    <a:lnB w="12700" cap="flat" cmpd="sng" algn="ctr">
                      <a:solidFill>
                        <a:srgbClr val="ADC217"/>
                      </a:solidFill>
                      <a:prstDash val="solid"/>
                      <a:round/>
                      <a:headEnd type="none" w="med" len="med"/>
                      <a:tailEnd type="none" w="med" len="med"/>
                    </a:lnB>
                    <a:lnTlToBr w="12700" cmpd="sng">
                      <a:noFill/>
                      <a:prstDash val="solid"/>
                    </a:lnTlToBr>
                    <a:lnBlToTr w="12700" cmpd="sng">
                      <a:noFill/>
                      <a:prstDash val="solid"/>
                    </a:lnBlToTr>
                    <a:solidFill>
                      <a:srgbClr val="E8F1C7"/>
                    </a:solidFill>
                  </a:tcPr>
                </a:tc>
                <a:tc>
                  <a:txBody>
                    <a:bodyPr/>
                    <a:lstStyle/>
                    <a:p>
                      <a:pPr algn="ctr" fontAlgn="b"/>
                      <a:r>
                        <a:rPr lang="de-DE" sz="1600" b="1" i="0" u="none" strike="noStrike" dirty="0">
                          <a:solidFill>
                            <a:schemeClr val="tx1"/>
                          </a:solidFill>
                          <a:effectLst/>
                          <a:latin typeface="+mj-lt"/>
                        </a:rPr>
                        <a:t>Anfangssaldo</a:t>
                      </a:r>
                    </a:p>
                    <a:p>
                      <a:pPr algn="ctr" fontAlgn="b"/>
                      <a:r>
                        <a:rPr lang="de-DE" sz="1600" b="1" i="0" u="none" strike="noStrike" dirty="0">
                          <a:solidFill>
                            <a:schemeClr val="tx1"/>
                          </a:solidFill>
                          <a:effectLst/>
                          <a:latin typeface="+mj-lt"/>
                        </a:rPr>
                        <a:t>01.01.2025</a:t>
                      </a:r>
                    </a:p>
                  </a:txBody>
                  <a:tcPr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mpd="sng">
                      <a:noFill/>
                    </a:lnT>
                    <a:lnB w="12700" cap="flat" cmpd="sng" algn="ctr">
                      <a:solidFill>
                        <a:srgbClr val="ADC217"/>
                      </a:solidFill>
                      <a:prstDash val="solid"/>
                      <a:round/>
                      <a:headEnd type="none" w="med" len="med"/>
                      <a:tailEnd type="none" w="med" len="med"/>
                    </a:lnB>
                    <a:lnTlToBr w="12700" cmpd="sng">
                      <a:noFill/>
                      <a:prstDash val="solid"/>
                    </a:lnTlToBr>
                    <a:lnBlToTr w="12700" cmpd="sng">
                      <a:noFill/>
                      <a:prstDash val="solid"/>
                    </a:lnBlToTr>
                    <a:solidFill>
                      <a:srgbClr val="E8F1C7"/>
                    </a:solidFill>
                  </a:tcPr>
                </a:tc>
                <a:tc>
                  <a:txBody>
                    <a:bodyPr/>
                    <a:lstStyle/>
                    <a:p>
                      <a:pPr algn="ctr" fontAlgn="b"/>
                      <a:r>
                        <a:rPr lang="de-DE" sz="1600" b="1" i="0" u="none" strike="noStrike" dirty="0">
                          <a:solidFill>
                            <a:schemeClr val="tx1"/>
                          </a:solidFill>
                          <a:effectLst/>
                          <a:latin typeface="+mj-lt"/>
                        </a:rPr>
                        <a:t>Einnahmen</a:t>
                      </a:r>
                    </a:p>
                  </a:txBody>
                  <a:tcPr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mpd="sng">
                      <a:noFill/>
                    </a:lnT>
                    <a:lnB w="12700" cap="flat" cmpd="sng" algn="ctr">
                      <a:solidFill>
                        <a:srgbClr val="ADC217"/>
                      </a:solidFill>
                      <a:prstDash val="solid"/>
                      <a:round/>
                      <a:headEnd type="none" w="med" len="med"/>
                      <a:tailEnd type="none" w="med" len="med"/>
                    </a:lnB>
                    <a:lnTlToBr w="12700" cmpd="sng">
                      <a:noFill/>
                      <a:prstDash val="solid"/>
                    </a:lnTlToBr>
                    <a:lnBlToTr w="12700" cmpd="sng">
                      <a:noFill/>
                      <a:prstDash val="solid"/>
                    </a:lnBlToTr>
                    <a:solidFill>
                      <a:srgbClr val="E8F1C7"/>
                    </a:solidFill>
                  </a:tcPr>
                </a:tc>
                <a:tc>
                  <a:txBody>
                    <a:bodyPr/>
                    <a:lstStyle/>
                    <a:p>
                      <a:pPr algn="ctr" fontAlgn="b"/>
                      <a:r>
                        <a:rPr lang="de-DE" sz="1600" b="1" i="0" u="none" strike="noStrike" dirty="0">
                          <a:solidFill>
                            <a:schemeClr val="tx1"/>
                          </a:solidFill>
                          <a:effectLst/>
                          <a:latin typeface="+mj-lt"/>
                        </a:rPr>
                        <a:t>Ausgaben</a:t>
                      </a:r>
                    </a:p>
                  </a:txBody>
                  <a:tcPr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mpd="sng">
                      <a:noFill/>
                    </a:lnT>
                    <a:lnB w="12700" cap="flat" cmpd="sng" algn="ctr">
                      <a:solidFill>
                        <a:srgbClr val="ADC217"/>
                      </a:solidFill>
                      <a:prstDash val="solid"/>
                      <a:round/>
                      <a:headEnd type="none" w="med" len="med"/>
                      <a:tailEnd type="none" w="med" len="med"/>
                    </a:lnB>
                    <a:lnTlToBr w="12700" cmpd="sng">
                      <a:noFill/>
                      <a:prstDash val="solid"/>
                    </a:lnTlToBr>
                    <a:lnBlToTr w="12700" cmpd="sng">
                      <a:noFill/>
                      <a:prstDash val="solid"/>
                    </a:lnBlToTr>
                    <a:solidFill>
                      <a:srgbClr val="E8F1C7"/>
                    </a:solidFill>
                  </a:tcPr>
                </a:tc>
                <a:tc>
                  <a:txBody>
                    <a:bodyPr/>
                    <a:lstStyle/>
                    <a:p>
                      <a:pPr algn="ctr" fontAlgn="b"/>
                      <a:r>
                        <a:rPr lang="de-DE" sz="1600" b="1" i="0" u="none" strike="noStrike" dirty="0">
                          <a:solidFill>
                            <a:schemeClr val="tx1"/>
                          </a:solidFill>
                          <a:effectLst/>
                          <a:latin typeface="+mj-lt"/>
                        </a:rPr>
                        <a:t>Kontostand</a:t>
                      </a:r>
                    </a:p>
                    <a:p>
                      <a:pPr algn="ctr" fontAlgn="b"/>
                      <a:r>
                        <a:rPr lang="de-DE" sz="1600" b="1" i="0" u="none" strike="noStrike" dirty="0">
                          <a:solidFill>
                            <a:schemeClr val="tx1"/>
                          </a:solidFill>
                          <a:effectLst/>
                          <a:latin typeface="+mj-lt"/>
                        </a:rPr>
                        <a:t>31.12.2025</a:t>
                      </a:r>
                    </a:p>
                  </a:txBody>
                  <a:tcPr anchor="ctr">
                    <a:lnL w="12700" cap="flat" cmpd="sng" algn="ctr">
                      <a:solidFill>
                        <a:srgbClr val="ADC217"/>
                      </a:solidFill>
                      <a:prstDash val="solid"/>
                      <a:round/>
                      <a:headEnd type="none" w="med" len="med"/>
                      <a:tailEnd type="none" w="med" len="med"/>
                    </a:lnL>
                    <a:lnR w="12700" cmpd="sng">
                      <a:noFill/>
                    </a:lnR>
                    <a:lnT w="12700" cmpd="sng">
                      <a:noFill/>
                    </a:lnT>
                    <a:lnB w="12700" cap="flat" cmpd="sng" algn="ctr">
                      <a:solidFill>
                        <a:srgbClr val="ADC217"/>
                      </a:solidFill>
                      <a:prstDash val="solid"/>
                      <a:round/>
                      <a:headEnd type="none" w="med" len="med"/>
                      <a:tailEnd type="none" w="med" len="med"/>
                    </a:lnB>
                    <a:lnTlToBr w="12700" cmpd="sng">
                      <a:noFill/>
                      <a:prstDash val="solid"/>
                    </a:lnTlToBr>
                    <a:lnBlToTr w="12700" cmpd="sng">
                      <a:noFill/>
                      <a:prstDash val="solid"/>
                    </a:lnBlToTr>
                    <a:solidFill>
                      <a:srgbClr val="E8F1C7"/>
                    </a:solidFill>
                  </a:tcPr>
                </a:tc>
                <a:extLst>
                  <a:ext uri="{0D108BD9-81ED-4DB2-BD59-A6C34878D82A}">
                    <a16:rowId xmlns:a16="http://schemas.microsoft.com/office/drawing/2014/main" val="56623210"/>
                  </a:ext>
                </a:extLst>
              </a:tr>
              <a:tr h="370840">
                <a:tc>
                  <a:txBody>
                    <a:bodyPr/>
                    <a:lstStyle/>
                    <a:p>
                      <a:pPr algn="l" fontAlgn="b"/>
                      <a:r>
                        <a:rPr lang="de-DE" sz="1600" b="0" i="0" u="none" strike="noStrike" dirty="0">
                          <a:effectLst/>
                          <a:latin typeface="+mj-lt"/>
                        </a:rPr>
                        <a:t>Sparkasse Südholstein</a:t>
                      </a:r>
                    </a:p>
                  </a:txBody>
                  <a:tcPr anchor="ctr">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solidFill>
                      <a:srgbClr val="E8F1C7"/>
                    </a:solidFill>
                  </a:tcPr>
                </a:tc>
                <a:tc>
                  <a:txBody>
                    <a:bodyPr/>
                    <a:lstStyle/>
                    <a:p>
                      <a:pPr algn="r" rtl="0" fontAlgn="t"/>
                      <a:r>
                        <a:rPr lang="de-DE" sz="1600" b="0" i="0" u="none" strike="noStrike" dirty="0">
                          <a:solidFill>
                            <a:schemeClr val="tx1"/>
                          </a:solidFill>
                          <a:effectLst/>
                          <a:latin typeface="+mj-lt"/>
                        </a:rPr>
                        <a:t>104.026,34 €</a:t>
                      </a:r>
                    </a:p>
                  </a:txBody>
                  <a:tcPr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r" fontAlgn="b"/>
                      <a:r>
                        <a:rPr lang="de-DE" sz="1600" b="0" i="0" u="none" strike="noStrike" dirty="0">
                          <a:solidFill>
                            <a:schemeClr val="tx1"/>
                          </a:solidFill>
                          <a:effectLst/>
                          <a:latin typeface="+mj-lt"/>
                        </a:rPr>
                        <a:t>527.535,67 €</a:t>
                      </a:r>
                    </a:p>
                  </a:txBody>
                  <a:tcPr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r" fontAlgn="b"/>
                      <a:r>
                        <a:rPr lang="de-DE" sz="1600" b="0" i="0" u="none" strike="noStrike" dirty="0">
                          <a:solidFill>
                            <a:schemeClr val="tx1"/>
                          </a:solidFill>
                          <a:effectLst/>
                          <a:latin typeface="+mj-lt"/>
                        </a:rPr>
                        <a:t>467.486,82 €</a:t>
                      </a:r>
                    </a:p>
                  </a:txBody>
                  <a:tcPr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r" rtl="0" fontAlgn="t"/>
                      <a:r>
                        <a:rPr lang="de-DE" sz="1600" b="0" i="0" u="none" strike="noStrike" dirty="0">
                          <a:solidFill>
                            <a:schemeClr val="tx1"/>
                          </a:solidFill>
                          <a:effectLst/>
                          <a:latin typeface="+mj-lt"/>
                        </a:rPr>
                        <a:t>164.075,19 €</a:t>
                      </a:r>
                    </a:p>
                  </a:txBody>
                  <a:tcPr anchor="ctr">
                    <a:lnL w="12700" cap="flat" cmpd="sng" algn="ctr">
                      <a:solidFill>
                        <a:srgbClr val="ADC21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extLst>
                  <a:ext uri="{0D108BD9-81ED-4DB2-BD59-A6C34878D82A}">
                    <a16:rowId xmlns:a16="http://schemas.microsoft.com/office/drawing/2014/main" val="1044964048"/>
                  </a:ext>
                </a:extLst>
              </a:tr>
              <a:tr h="370840">
                <a:tc>
                  <a:txBody>
                    <a:bodyPr/>
                    <a:lstStyle/>
                    <a:p>
                      <a:pPr algn="l" fontAlgn="b"/>
                      <a:r>
                        <a:rPr lang="de-DE" sz="1600" b="0" i="0" u="none" strike="noStrike" dirty="0">
                          <a:effectLst/>
                          <a:latin typeface="+mj-lt"/>
                        </a:rPr>
                        <a:t>Sparkasse Westholstein*</a:t>
                      </a:r>
                    </a:p>
                  </a:txBody>
                  <a:tcPr anchor="ctr">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solidFill>
                      <a:srgbClr val="E8F1C7"/>
                    </a:solidFill>
                  </a:tcPr>
                </a:tc>
                <a:tc>
                  <a:txBody>
                    <a:bodyPr/>
                    <a:lstStyle/>
                    <a:p>
                      <a:pPr algn="r" rtl="0" fontAlgn="t"/>
                      <a:r>
                        <a:rPr lang="de-DE" sz="1600" b="0" i="0" u="none" strike="noStrike" kern="1200" dirty="0">
                          <a:solidFill>
                            <a:schemeClr val="tx1"/>
                          </a:solidFill>
                          <a:effectLst/>
                          <a:latin typeface="+mj-lt"/>
                          <a:ea typeface="+mn-ea"/>
                          <a:cs typeface="+mn-cs"/>
                        </a:rPr>
                        <a:t>42.943,01 </a:t>
                      </a:r>
                      <a:r>
                        <a:rPr lang="de-DE" sz="1600" b="0" i="0" u="none" strike="noStrike" dirty="0">
                          <a:solidFill>
                            <a:schemeClr val="tx1"/>
                          </a:solidFill>
                          <a:effectLst/>
                          <a:latin typeface="+mj-lt"/>
                        </a:rPr>
                        <a:t>€</a:t>
                      </a:r>
                    </a:p>
                  </a:txBody>
                  <a:tcPr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de-DE" sz="1600" b="0" i="0" u="none" strike="noStrike" dirty="0">
                          <a:solidFill>
                            <a:schemeClr val="tx1"/>
                          </a:solidFill>
                          <a:effectLst/>
                          <a:latin typeface="+mj-lt"/>
                        </a:rPr>
                        <a:t>41.483,38 €</a:t>
                      </a:r>
                    </a:p>
                  </a:txBody>
                  <a:tcPr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r" fontAlgn="b"/>
                      <a:r>
                        <a:rPr lang="de-DE" sz="1600" b="0" i="0" u="none" strike="noStrike" dirty="0">
                          <a:solidFill>
                            <a:schemeClr val="tx1"/>
                          </a:solidFill>
                          <a:effectLst/>
                          <a:latin typeface="+mj-lt"/>
                        </a:rPr>
                        <a:t>22.042,56 €</a:t>
                      </a:r>
                    </a:p>
                  </a:txBody>
                  <a:tcPr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r" rtl="0" fontAlgn="t"/>
                      <a:r>
                        <a:rPr lang="de-DE" sz="1600" b="0" i="0" u="none" strike="noStrike" dirty="0">
                          <a:solidFill>
                            <a:schemeClr val="tx1"/>
                          </a:solidFill>
                          <a:effectLst/>
                          <a:latin typeface="+mj-lt"/>
                        </a:rPr>
                        <a:t>62.383,83 €</a:t>
                      </a:r>
                    </a:p>
                  </a:txBody>
                  <a:tcPr anchor="ctr">
                    <a:lnL w="12700" cap="flat" cmpd="sng" algn="ctr">
                      <a:solidFill>
                        <a:srgbClr val="ADC21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extLst>
                  <a:ext uri="{0D108BD9-81ED-4DB2-BD59-A6C34878D82A}">
                    <a16:rowId xmlns:a16="http://schemas.microsoft.com/office/drawing/2014/main" val="2630105088"/>
                  </a:ext>
                </a:extLst>
              </a:tr>
              <a:tr h="370840">
                <a:tc>
                  <a:txBody>
                    <a:bodyPr/>
                    <a:lstStyle/>
                    <a:p>
                      <a:pPr algn="l" fontAlgn="b"/>
                      <a:r>
                        <a:rPr lang="de-DE" sz="1600" b="0" i="0" u="none" strike="noStrike" dirty="0">
                          <a:effectLst/>
                          <a:latin typeface="+mj-lt"/>
                        </a:rPr>
                        <a:t>Raiffeisenbank**</a:t>
                      </a:r>
                    </a:p>
                  </a:txBody>
                  <a:tcPr anchor="ctr">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28575" cap="flat" cmpd="sng" algn="ctr">
                      <a:solidFill>
                        <a:srgbClr val="B3D04A"/>
                      </a:solidFill>
                      <a:prstDash val="solid"/>
                      <a:round/>
                      <a:headEnd type="none" w="med" len="med"/>
                      <a:tailEnd type="none" w="med" len="med"/>
                    </a:lnB>
                    <a:solidFill>
                      <a:srgbClr val="E8F1C7"/>
                    </a:solidFill>
                  </a:tcPr>
                </a:tc>
                <a:tc>
                  <a:txBody>
                    <a:bodyPr/>
                    <a:lstStyle/>
                    <a:p>
                      <a:pPr algn="r" rtl="0" fontAlgn="t"/>
                      <a:r>
                        <a:rPr lang="de-DE" sz="1600" b="0" i="0" u="none" strike="noStrike" dirty="0">
                          <a:solidFill>
                            <a:schemeClr val="tx1"/>
                          </a:solidFill>
                          <a:effectLst/>
                          <a:latin typeface="+mj-lt"/>
                        </a:rPr>
                        <a:t>36.820,96 €</a:t>
                      </a:r>
                    </a:p>
                  </a:txBody>
                  <a:tcPr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28575" cap="flat" cmpd="sng" algn="ctr">
                      <a:solidFill>
                        <a:srgbClr val="B3D04A"/>
                      </a:solidFill>
                      <a:prstDash val="solid"/>
                      <a:round/>
                      <a:headEnd type="none" w="med" len="med"/>
                      <a:tailEnd type="none" w="med" len="med"/>
                    </a:lnB>
                    <a:no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de-DE" sz="1600" b="0" i="0" u="none" strike="noStrike" dirty="0">
                          <a:solidFill>
                            <a:schemeClr val="tx1"/>
                          </a:solidFill>
                          <a:effectLst/>
                          <a:latin typeface="+mj-lt"/>
                        </a:rPr>
                        <a:t>236.366,17 €</a:t>
                      </a:r>
                    </a:p>
                  </a:txBody>
                  <a:tcPr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28575" cap="flat" cmpd="sng" algn="ctr">
                      <a:solidFill>
                        <a:srgbClr val="B3D04A"/>
                      </a:solidFill>
                      <a:prstDash val="solid"/>
                      <a:round/>
                      <a:headEnd type="none" w="med" len="med"/>
                      <a:tailEnd type="none" w="med" len="med"/>
                    </a:lnB>
                    <a:noFill/>
                  </a:tcPr>
                </a:tc>
                <a:tc>
                  <a:txBody>
                    <a:bodyPr/>
                    <a:lstStyle/>
                    <a:p>
                      <a:pPr algn="r" fontAlgn="b"/>
                      <a:r>
                        <a:rPr lang="de-DE" sz="1600" b="0" i="0" u="none" strike="noStrike" dirty="0">
                          <a:solidFill>
                            <a:schemeClr val="tx1"/>
                          </a:solidFill>
                          <a:effectLst/>
                          <a:latin typeface="+mj-lt"/>
                        </a:rPr>
                        <a:t>236.723,89 €</a:t>
                      </a:r>
                    </a:p>
                  </a:txBody>
                  <a:tcPr anchor="ct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28575" cap="flat" cmpd="sng" algn="ctr">
                      <a:solidFill>
                        <a:srgbClr val="B3D04A"/>
                      </a:solidFill>
                      <a:prstDash val="solid"/>
                      <a:round/>
                      <a:headEnd type="none" w="med" len="med"/>
                      <a:tailEnd type="none" w="med" len="med"/>
                    </a:lnB>
                    <a:noFill/>
                  </a:tcPr>
                </a:tc>
                <a:tc>
                  <a:txBody>
                    <a:bodyPr/>
                    <a:lstStyle/>
                    <a:p>
                      <a:pPr algn="r" rtl="0" fontAlgn="t"/>
                      <a:r>
                        <a:rPr lang="de-DE" sz="1600" b="0" i="0" u="none" strike="noStrike" dirty="0">
                          <a:solidFill>
                            <a:schemeClr val="tx1"/>
                          </a:solidFill>
                          <a:effectLst/>
                          <a:latin typeface="+mj-lt"/>
                        </a:rPr>
                        <a:t>36.463,24 €</a:t>
                      </a:r>
                    </a:p>
                  </a:txBody>
                  <a:tcPr anchor="ctr">
                    <a:lnL w="12700" cap="flat" cmpd="sng" algn="ctr">
                      <a:solidFill>
                        <a:srgbClr val="ADC21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C217"/>
                      </a:solidFill>
                      <a:prstDash val="solid"/>
                      <a:round/>
                      <a:headEnd type="none" w="med" len="med"/>
                      <a:tailEnd type="none" w="med" len="med"/>
                    </a:lnT>
                    <a:lnB w="28575" cap="flat" cmpd="sng" algn="ctr">
                      <a:solidFill>
                        <a:srgbClr val="B3D04A"/>
                      </a:solidFill>
                      <a:prstDash val="solid"/>
                      <a:round/>
                      <a:headEnd type="none" w="med" len="med"/>
                      <a:tailEnd type="none" w="med" len="med"/>
                    </a:lnB>
                    <a:noFill/>
                  </a:tcPr>
                </a:tc>
                <a:extLst>
                  <a:ext uri="{0D108BD9-81ED-4DB2-BD59-A6C34878D82A}">
                    <a16:rowId xmlns:a16="http://schemas.microsoft.com/office/drawing/2014/main" val="3426555551"/>
                  </a:ext>
                </a:extLst>
              </a:tr>
              <a:tr h="0">
                <a:tc>
                  <a:txBody>
                    <a:bodyPr/>
                    <a:lstStyle/>
                    <a:p>
                      <a:pPr algn="l" fontAlgn="b"/>
                      <a:r>
                        <a:rPr lang="de-DE" sz="1600" b="1" i="0" u="none" strike="noStrike" dirty="0">
                          <a:effectLst/>
                          <a:latin typeface="+mj-lt"/>
                        </a:rPr>
                        <a:t>Summe</a:t>
                      </a:r>
                    </a:p>
                  </a:txBody>
                  <a:tcPr anchor="ctr">
                    <a:lnR w="12700" cap="flat" cmpd="sng" algn="ctr">
                      <a:solidFill>
                        <a:srgbClr val="ADC217"/>
                      </a:solidFill>
                      <a:prstDash val="solid"/>
                      <a:round/>
                      <a:headEnd type="none" w="med" len="med"/>
                      <a:tailEnd type="none" w="med" len="med"/>
                    </a:lnR>
                    <a:lnT w="28575" cap="flat" cmpd="sng" algn="ctr">
                      <a:solidFill>
                        <a:srgbClr val="B3D04A"/>
                      </a:solidFill>
                      <a:prstDash val="solid"/>
                      <a:round/>
                      <a:headEnd type="none" w="med" len="med"/>
                      <a:tailEnd type="none" w="med" len="med"/>
                    </a:lnT>
                    <a:lnB w="12700" cap="flat" cmpd="sng" algn="ctr">
                      <a:solidFill>
                        <a:srgbClr val="ADC217"/>
                      </a:solidFill>
                      <a:prstDash val="solid"/>
                      <a:round/>
                      <a:headEnd type="none" w="med" len="med"/>
                      <a:tailEnd type="none" w="med" len="med"/>
                    </a:lnB>
                    <a:solidFill>
                      <a:srgbClr val="E8F1C7"/>
                    </a:solidFill>
                  </a:tcPr>
                </a:tc>
                <a:tc>
                  <a:txBody>
                    <a:bodyPr/>
                    <a:lstStyle/>
                    <a:p>
                      <a:pPr marL="0" algn="r" defTabSz="914400" rtl="0" eaLnBrk="1" fontAlgn="b" latinLnBrk="0" hangingPunct="1"/>
                      <a:r>
                        <a:rPr lang="de-DE" sz="1600" b="1" i="0" u="none" strike="noStrike" kern="1200" dirty="0">
                          <a:solidFill>
                            <a:schemeClr val="tx1"/>
                          </a:solidFill>
                          <a:effectLst/>
                          <a:latin typeface="+mj-lt"/>
                          <a:ea typeface="+mn-ea"/>
                          <a:cs typeface="+mn-cs"/>
                        </a:rPr>
                        <a:t>183.790,31 €</a:t>
                      </a:r>
                    </a:p>
                  </a:txBody>
                  <a:tcPr anchor="b">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28575" cap="flat" cmpd="sng" algn="ctr">
                      <a:solidFill>
                        <a:srgbClr val="B3D04A"/>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marL="0" algn="r" defTabSz="914400" rtl="0" eaLnBrk="1" fontAlgn="b" latinLnBrk="0" hangingPunct="1"/>
                      <a:r>
                        <a:rPr lang="de-DE" sz="1600" b="1" i="0" u="none" strike="noStrike" kern="1200" dirty="0">
                          <a:solidFill>
                            <a:schemeClr val="tx1"/>
                          </a:solidFill>
                          <a:effectLst/>
                          <a:latin typeface="+mj-lt"/>
                          <a:ea typeface="+mn-ea"/>
                          <a:cs typeface="+mn-cs"/>
                        </a:rPr>
                        <a:t>805.385,22 €</a:t>
                      </a:r>
                    </a:p>
                  </a:txBody>
                  <a:tcPr anchor="b">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28575" cap="flat" cmpd="sng" algn="ctr">
                      <a:solidFill>
                        <a:srgbClr val="B3D04A"/>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marL="0" algn="r" defTabSz="914400" rtl="0" eaLnBrk="1" fontAlgn="b" latinLnBrk="0" hangingPunct="1"/>
                      <a:r>
                        <a:rPr lang="de-DE" sz="1600" b="1" i="0" u="none" strike="noStrike" kern="1200" dirty="0">
                          <a:solidFill>
                            <a:schemeClr val="tx1"/>
                          </a:solidFill>
                          <a:effectLst/>
                          <a:latin typeface="+mj-lt"/>
                          <a:ea typeface="+mn-ea"/>
                          <a:cs typeface="+mn-cs"/>
                        </a:rPr>
                        <a:t>726.253,27 €</a:t>
                      </a:r>
                    </a:p>
                  </a:txBody>
                  <a:tcPr anchor="b">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28575" cap="flat" cmpd="sng" algn="ctr">
                      <a:solidFill>
                        <a:srgbClr val="B3D04A"/>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marL="0" algn="r" defTabSz="914400" rtl="0" eaLnBrk="1" fontAlgn="b" latinLnBrk="0" hangingPunct="1"/>
                      <a:r>
                        <a:rPr lang="de-DE" sz="1600" b="1" i="0" u="none" strike="noStrike" kern="1200" dirty="0">
                          <a:solidFill>
                            <a:schemeClr val="tx1"/>
                          </a:solidFill>
                          <a:effectLst/>
                          <a:latin typeface="+mj-lt"/>
                          <a:ea typeface="+mn-ea"/>
                          <a:cs typeface="+mn-cs"/>
                        </a:rPr>
                        <a:t>262.922,26 €</a:t>
                      </a:r>
                    </a:p>
                  </a:txBody>
                  <a:tcPr anchor="b">
                    <a:lnL w="12700" cap="flat" cmpd="sng" algn="ctr">
                      <a:solidFill>
                        <a:srgbClr val="ADC217"/>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B3D04A"/>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extLst>
                  <a:ext uri="{0D108BD9-81ED-4DB2-BD59-A6C34878D82A}">
                    <a16:rowId xmlns:a16="http://schemas.microsoft.com/office/drawing/2014/main" val="1335750912"/>
                  </a:ext>
                </a:extLst>
              </a:tr>
            </a:tbl>
          </a:graphicData>
        </a:graphic>
      </p:graphicFrame>
      <p:sp>
        <p:nvSpPr>
          <p:cNvPr id="21" name="Datumsplatzhalter 20">
            <a:extLst>
              <a:ext uri="{FF2B5EF4-FFF2-40B4-BE49-F238E27FC236}">
                <a16:creationId xmlns:a16="http://schemas.microsoft.com/office/drawing/2014/main" id="{E9503B78-15FE-1722-66B1-FA89009A6C19}"/>
              </a:ext>
            </a:extLst>
          </p:cNvPr>
          <p:cNvSpPr>
            <a:spLocks noGrp="1"/>
          </p:cNvSpPr>
          <p:nvPr>
            <p:ph type="dt" sz="half" idx="10"/>
          </p:nvPr>
        </p:nvSpPr>
        <p:spPr/>
        <p:txBody>
          <a:bodyPr/>
          <a:lstStyle/>
          <a:p>
            <a:r>
              <a:rPr lang="de-DE"/>
              <a:t>23.06.2026</a:t>
            </a:r>
            <a:endParaRPr lang="de-DE" dirty="0"/>
          </a:p>
        </p:txBody>
      </p:sp>
      <p:sp>
        <p:nvSpPr>
          <p:cNvPr id="23" name="Foliennummernplatzhalter 22">
            <a:extLst>
              <a:ext uri="{FF2B5EF4-FFF2-40B4-BE49-F238E27FC236}">
                <a16:creationId xmlns:a16="http://schemas.microsoft.com/office/drawing/2014/main" id="{5D572B31-70A0-7B85-CEC0-357755A1A7A1}"/>
              </a:ext>
            </a:extLst>
          </p:cNvPr>
          <p:cNvSpPr>
            <a:spLocks noGrp="1"/>
          </p:cNvSpPr>
          <p:nvPr>
            <p:ph type="sldNum" sz="quarter" idx="12"/>
          </p:nvPr>
        </p:nvSpPr>
        <p:spPr/>
        <p:txBody>
          <a:bodyPr/>
          <a:lstStyle/>
          <a:p>
            <a:fld id="{FF26D450-241C-49D8-A09E-EB203266E317}" type="slidenum">
              <a:rPr lang="de-DE" smtClean="0"/>
              <a:t>23</a:t>
            </a:fld>
            <a:endParaRPr lang="de-DE"/>
          </a:p>
        </p:txBody>
      </p:sp>
      <p:sp>
        <p:nvSpPr>
          <p:cNvPr id="6" name="Fußzeilenplatzhalter 17">
            <a:extLst>
              <a:ext uri="{FF2B5EF4-FFF2-40B4-BE49-F238E27FC236}">
                <a16:creationId xmlns:a16="http://schemas.microsoft.com/office/drawing/2014/main" id="{E2671ED8-AB3C-DF67-2EBA-6871A2A13116}"/>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Tree>
    <p:extLst>
      <p:ext uri="{BB962C8B-B14F-4D97-AF65-F5344CB8AC3E}">
        <p14:creationId xmlns:p14="http://schemas.microsoft.com/office/powerpoint/2010/main" val="108267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8E4F3EB-0898-8EEE-4B5A-AC2B2BECB09F}"/>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a:extLst>
              <a:ext uri="{FF2B5EF4-FFF2-40B4-BE49-F238E27FC236}">
                <a16:creationId xmlns:a16="http://schemas.microsoft.com/office/drawing/2014/main" id="{B48DFDD6-B44D-9A51-E9EF-AD0A52855D02}"/>
              </a:ext>
            </a:extLst>
          </p:cNvPr>
          <p:cNvSpPr>
            <a:spLocks noGrp="1"/>
          </p:cNvSpPr>
          <p:nvPr>
            <p:ph type="ftr" sz="quarter" idx="11"/>
          </p:nvPr>
        </p:nvSpPr>
        <p:spPr/>
        <p:txBody>
          <a:bodyPr/>
          <a:lstStyle/>
          <a:p>
            <a:r>
              <a:rPr lang="de-DE"/>
              <a:t>Holsteiner Auenland - LAG AktivRegion e.V. | Mitgliederversammlung</a:t>
            </a:r>
          </a:p>
        </p:txBody>
      </p:sp>
      <p:sp>
        <p:nvSpPr>
          <p:cNvPr id="4" name="Foliennummernplatzhalter 3">
            <a:extLst>
              <a:ext uri="{FF2B5EF4-FFF2-40B4-BE49-F238E27FC236}">
                <a16:creationId xmlns:a16="http://schemas.microsoft.com/office/drawing/2014/main" id="{32738B81-AA9B-BDAC-2B5A-00836FC91764}"/>
              </a:ext>
            </a:extLst>
          </p:cNvPr>
          <p:cNvSpPr>
            <a:spLocks noGrp="1"/>
          </p:cNvSpPr>
          <p:nvPr>
            <p:ph type="sldNum" sz="quarter" idx="12"/>
          </p:nvPr>
        </p:nvSpPr>
        <p:spPr/>
        <p:txBody>
          <a:bodyPr/>
          <a:lstStyle/>
          <a:p>
            <a:fld id="{FF26D450-241C-49D8-A09E-EB203266E317}" type="slidenum">
              <a:rPr lang="de-DE" smtClean="0"/>
              <a:t>24</a:t>
            </a:fld>
            <a:endParaRPr lang="de-DE"/>
          </a:p>
        </p:txBody>
      </p:sp>
      <p:pic>
        <p:nvPicPr>
          <p:cNvPr id="9" name="Grafik 8">
            <a:extLst>
              <a:ext uri="{FF2B5EF4-FFF2-40B4-BE49-F238E27FC236}">
                <a16:creationId xmlns:a16="http://schemas.microsoft.com/office/drawing/2014/main" id="{0D805532-2B11-AF39-0434-EEE9A0EB4C81}"/>
              </a:ext>
            </a:extLst>
          </p:cNvPr>
          <p:cNvPicPr>
            <a:picLocks noChangeAspect="1"/>
          </p:cNvPicPr>
          <p:nvPr/>
        </p:nvPicPr>
        <p:blipFill>
          <a:blip r:embed="rId2">
            <a:extLst>
              <a:ext uri="{28A0092B-C50C-407E-A947-70E740481C1C}">
                <a14:useLocalDpi xmlns:a14="http://schemas.microsoft.com/office/drawing/2010/main" val="0"/>
              </a:ext>
            </a:extLst>
          </a:blip>
          <a:srcRect l="60" r="60"/>
          <a:stretch/>
        </p:blipFill>
        <p:spPr>
          <a:xfrm>
            <a:off x="3289570" y="41675"/>
            <a:ext cx="8883167" cy="6744094"/>
          </a:xfrm>
          <a:prstGeom prst="rect">
            <a:avLst/>
          </a:prstGeom>
        </p:spPr>
      </p:pic>
      <p:sp>
        <p:nvSpPr>
          <p:cNvPr id="5" name="Titel 1">
            <a:extLst>
              <a:ext uri="{FF2B5EF4-FFF2-40B4-BE49-F238E27FC236}">
                <a16:creationId xmlns:a16="http://schemas.microsoft.com/office/drawing/2014/main" id="{6114C909-3641-5CA1-3269-06A3ACB02288}"/>
              </a:ext>
            </a:extLst>
          </p:cNvPr>
          <p:cNvSpPr txBox="1">
            <a:spLocks/>
          </p:cNvSpPr>
          <p:nvPr/>
        </p:nvSpPr>
        <p:spPr>
          <a:xfrm>
            <a:off x="496389" y="528269"/>
            <a:ext cx="10857411" cy="63418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de-DE" sz="1800" b="1" dirty="0">
                <a:solidFill>
                  <a:srgbClr val="ADC217"/>
                </a:solidFill>
              </a:rPr>
              <a:t>TOP 7 Haushalt 2026</a:t>
            </a:r>
          </a:p>
        </p:txBody>
      </p:sp>
      <p:sp>
        <p:nvSpPr>
          <p:cNvPr id="7" name="Textfeld 6">
            <a:extLst>
              <a:ext uri="{FF2B5EF4-FFF2-40B4-BE49-F238E27FC236}">
                <a16:creationId xmlns:a16="http://schemas.microsoft.com/office/drawing/2014/main" id="{8F77CA89-1AD5-67EA-1F0F-9CE520AAF50A}"/>
              </a:ext>
            </a:extLst>
          </p:cNvPr>
          <p:cNvSpPr txBox="1"/>
          <p:nvPr/>
        </p:nvSpPr>
        <p:spPr>
          <a:xfrm>
            <a:off x="459609" y="1353773"/>
            <a:ext cx="2743200" cy="1077218"/>
          </a:xfrm>
          <a:prstGeom prst="rect">
            <a:avLst/>
          </a:prstGeom>
          <a:noFill/>
        </p:spPr>
        <p:txBody>
          <a:bodyPr wrap="square" rtlCol="0">
            <a:spAutoFit/>
          </a:bodyPr>
          <a:lstStyle/>
          <a:p>
            <a:r>
              <a:rPr lang="de-DE" sz="1600" u="sng" dirty="0">
                <a:latin typeface="+mj-lt"/>
                <a:cs typeface="+mn-cs"/>
              </a:rPr>
              <a:t>Frage</a:t>
            </a:r>
            <a:r>
              <a:rPr lang="de-DE" sz="1600" dirty="0">
                <a:latin typeface="+mj-lt"/>
                <a:cs typeface="+mn-cs"/>
              </a:rPr>
              <a:t>: Ob und wie sollten Rücklagen genutzt werden?</a:t>
            </a:r>
          </a:p>
          <a:p>
            <a:endParaRPr lang="de-DE" sz="1600" dirty="0">
              <a:latin typeface="+mj-lt"/>
              <a:cs typeface="+mn-cs"/>
            </a:endParaRPr>
          </a:p>
          <a:p>
            <a:r>
              <a:rPr lang="de-DE" sz="1600" dirty="0">
                <a:latin typeface="+mj-lt"/>
                <a:cs typeface="+mn-cs"/>
              </a:rPr>
              <a:t>Möglichkeit: Regionalbudget</a:t>
            </a:r>
          </a:p>
        </p:txBody>
      </p:sp>
      <p:sp>
        <p:nvSpPr>
          <p:cNvPr id="10" name="Datumsplatzhalter 20">
            <a:extLst>
              <a:ext uri="{FF2B5EF4-FFF2-40B4-BE49-F238E27FC236}">
                <a16:creationId xmlns:a16="http://schemas.microsoft.com/office/drawing/2014/main" id="{6CE06AB7-04DD-2168-47C0-F82932283B14}"/>
              </a:ext>
            </a:extLst>
          </p:cNvPr>
          <p:cNvSpPr>
            <a:spLocks noGrp="1"/>
          </p:cNvSpPr>
          <p:nvPr>
            <p:ph type="dt" sz="half" idx="10"/>
          </p:nvPr>
        </p:nvSpPr>
        <p:spPr>
          <a:xfrm>
            <a:off x="838200" y="6356350"/>
            <a:ext cx="2743200" cy="365125"/>
          </a:xfrm>
        </p:spPr>
        <p:txBody>
          <a:bodyPr/>
          <a:lstStyle/>
          <a:p>
            <a:r>
              <a:rPr lang="de-DE">
                <a:solidFill>
                  <a:srgbClr val="B3D04A"/>
                </a:solidFill>
                <a:latin typeface="+mj-lt"/>
              </a:rPr>
              <a:t>23.06.2026</a:t>
            </a:r>
            <a:endParaRPr lang="de-DE" dirty="0">
              <a:solidFill>
                <a:srgbClr val="B3D04A"/>
              </a:solidFill>
              <a:latin typeface="+mj-lt"/>
            </a:endParaRPr>
          </a:p>
        </p:txBody>
      </p:sp>
    </p:spTree>
    <p:extLst>
      <p:ext uri="{BB962C8B-B14F-4D97-AF65-F5344CB8AC3E}">
        <p14:creationId xmlns:p14="http://schemas.microsoft.com/office/powerpoint/2010/main" val="2985212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9D988-4A15-5D5D-C251-7131D60894D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DC56BFA-5414-60DC-A55F-6F97395F984C}"/>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8 Beschluss: Aufnahme neuer Mitglieder</a:t>
            </a:r>
          </a:p>
        </p:txBody>
      </p:sp>
      <p:sp>
        <p:nvSpPr>
          <p:cNvPr id="4" name="Rechteck 3">
            <a:extLst>
              <a:ext uri="{FF2B5EF4-FFF2-40B4-BE49-F238E27FC236}">
                <a16:creationId xmlns:a16="http://schemas.microsoft.com/office/drawing/2014/main" id="{88003160-7F0A-BDAE-C80F-2ED5B7DC2047}"/>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6600DBF0-D840-2E9D-C68E-03C05E340D94}"/>
              </a:ext>
            </a:extLst>
          </p:cNvPr>
          <p:cNvSpPr/>
          <p:nvPr/>
        </p:nvSpPr>
        <p:spPr>
          <a:xfrm>
            <a:off x="9367602" y="1567840"/>
            <a:ext cx="2574524" cy="861134"/>
          </a:xfrm>
          <a:custGeom>
            <a:avLst/>
            <a:gdLst>
              <a:gd name="csX0" fmla="*/ 0 w 2574524"/>
              <a:gd name="csY0" fmla="*/ 430567 h 861134"/>
              <a:gd name="csX1" fmla="*/ 1287262 w 2574524"/>
              <a:gd name="csY1" fmla="*/ 0 h 861134"/>
              <a:gd name="csX2" fmla="*/ 2574524 w 2574524"/>
              <a:gd name="csY2" fmla="*/ 430567 h 861134"/>
              <a:gd name="csX3" fmla="*/ 1287262 w 2574524"/>
              <a:gd name="csY3" fmla="*/ 861134 h 861134"/>
              <a:gd name="csX4" fmla="*/ 0 w 2574524"/>
              <a:gd name="csY4" fmla="*/ 430567 h 861134"/>
            </a:gdLst>
            <a:ahLst/>
            <a:cxnLst>
              <a:cxn ang="0">
                <a:pos x="csX0" y="csY0"/>
              </a:cxn>
              <a:cxn ang="0">
                <a:pos x="csX1" y="csY1"/>
              </a:cxn>
              <a:cxn ang="0">
                <a:pos x="csX2" y="csY2"/>
              </a:cxn>
              <a:cxn ang="0">
                <a:pos x="csX3" y="csY3"/>
              </a:cxn>
              <a:cxn ang="0">
                <a:pos x="csX4" y="csY4"/>
              </a:cxn>
            </a:cxnLst>
            <a:rect l="l" t="t" r="r" b="b"/>
            <a:pathLst>
              <a:path w="2574524" h="861134" fill="none" extrusionOk="0">
                <a:moveTo>
                  <a:pt x="0" y="430567"/>
                </a:moveTo>
                <a:cubicBezTo>
                  <a:pt x="-73963" y="116690"/>
                  <a:pt x="549251" y="-52342"/>
                  <a:pt x="1287262" y="0"/>
                </a:cubicBezTo>
                <a:cubicBezTo>
                  <a:pt x="2014020" y="1876"/>
                  <a:pt x="2533577" y="182559"/>
                  <a:pt x="2574524" y="430567"/>
                </a:cubicBezTo>
                <a:cubicBezTo>
                  <a:pt x="2506164" y="650091"/>
                  <a:pt x="1870073" y="938985"/>
                  <a:pt x="1287262" y="861134"/>
                </a:cubicBezTo>
                <a:cubicBezTo>
                  <a:pt x="553542" y="857879"/>
                  <a:pt x="-1331" y="610837"/>
                  <a:pt x="0" y="430567"/>
                </a:cubicBezTo>
                <a:close/>
              </a:path>
              <a:path w="2574524" h="861134" stroke="0" extrusionOk="0">
                <a:moveTo>
                  <a:pt x="0" y="430567"/>
                </a:moveTo>
                <a:cubicBezTo>
                  <a:pt x="-56577" y="183226"/>
                  <a:pt x="538842" y="27331"/>
                  <a:pt x="1287262" y="0"/>
                </a:cubicBezTo>
                <a:cubicBezTo>
                  <a:pt x="2017924" y="-11358"/>
                  <a:pt x="2562502" y="182409"/>
                  <a:pt x="2574524" y="430567"/>
                </a:cubicBezTo>
                <a:cubicBezTo>
                  <a:pt x="2612265" y="677197"/>
                  <a:pt x="2082380" y="793987"/>
                  <a:pt x="1287262" y="861134"/>
                </a:cubicBezTo>
                <a:cubicBezTo>
                  <a:pt x="580417"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Neue Mitglieder</a:t>
            </a:r>
            <a:endParaRPr lang="de-DE" sz="2000" b="1" dirty="0">
              <a:solidFill>
                <a:schemeClr val="tx1"/>
              </a:solidFill>
              <a:latin typeface="+mj-lt"/>
            </a:endParaRPr>
          </a:p>
        </p:txBody>
      </p:sp>
      <p:sp>
        <p:nvSpPr>
          <p:cNvPr id="16" name="Ellipse 15">
            <a:extLst>
              <a:ext uri="{FF2B5EF4-FFF2-40B4-BE49-F238E27FC236}">
                <a16:creationId xmlns:a16="http://schemas.microsoft.com/office/drawing/2014/main" id="{C719EA5E-E167-8FBE-6566-DDEA96FFE385}"/>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5B855180-B1DC-7BD0-A5DD-7106356D5B36}"/>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13">
            <a:extLst>
              <a:ext uri="{FF2B5EF4-FFF2-40B4-BE49-F238E27FC236}">
                <a16:creationId xmlns:a16="http://schemas.microsoft.com/office/drawing/2014/main" id="{7C4FC37E-F7FA-F85E-9E47-61302C0F868E}"/>
              </a:ext>
            </a:extLst>
          </p:cNvPr>
          <p:cNvSpPr>
            <a:spLocks noGrp="1"/>
          </p:cNvSpPr>
          <p:nvPr>
            <p:ph type="dt" sz="half" idx="10"/>
          </p:nvPr>
        </p:nvSpPr>
        <p:spPr/>
        <p:txBody>
          <a:bodyPr/>
          <a:lstStyle/>
          <a:p>
            <a:r>
              <a:rPr lang="de-DE"/>
              <a:t>23.06.2026</a:t>
            </a:r>
            <a:endParaRPr lang="de-DE" dirty="0"/>
          </a:p>
        </p:txBody>
      </p:sp>
      <p:sp>
        <p:nvSpPr>
          <p:cNvPr id="19" name="Foliennummernplatzhalter 18">
            <a:extLst>
              <a:ext uri="{FF2B5EF4-FFF2-40B4-BE49-F238E27FC236}">
                <a16:creationId xmlns:a16="http://schemas.microsoft.com/office/drawing/2014/main" id="{60EEC57B-AC50-C488-BDE0-764CD17BD2E9}"/>
              </a:ext>
            </a:extLst>
          </p:cNvPr>
          <p:cNvSpPr>
            <a:spLocks noGrp="1"/>
          </p:cNvSpPr>
          <p:nvPr>
            <p:ph type="sldNum" sz="quarter" idx="12"/>
          </p:nvPr>
        </p:nvSpPr>
        <p:spPr/>
        <p:txBody>
          <a:bodyPr/>
          <a:lstStyle/>
          <a:p>
            <a:fld id="{FF26D450-241C-49D8-A09E-EB203266E317}" type="slidenum">
              <a:rPr lang="de-DE" smtClean="0"/>
              <a:t>25</a:t>
            </a:fld>
            <a:endParaRPr lang="de-DE"/>
          </a:p>
        </p:txBody>
      </p:sp>
      <p:sp>
        <p:nvSpPr>
          <p:cNvPr id="21" name="Inhaltsplatzhalter 2">
            <a:extLst>
              <a:ext uri="{FF2B5EF4-FFF2-40B4-BE49-F238E27FC236}">
                <a16:creationId xmlns:a16="http://schemas.microsoft.com/office/drawing/2014/main" id="{599885BE-1351-833A-7B46-7C4C48706347}"/>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22" name="Fußzeilenplatzhalter 17">
            <a:extLst>
              <a:ext uri="{FF2B5EF4-FFF2-40B4-BE49-F238E27FC236}">
                <a16:creationId xmlns:a16="http://schemas.microsoft.com/office/drawing/2014/main" id="{86F9FDEB-ABAA-4087-1A50-1448BC43F371}"/>
              </a:ext>
            </a:extLst>
          </p:cNvPr>
          <p:cNvSpPr>
            <a:spLocks noGrp="1"/>
          </p:cNvSpPr>
          <p:nvPr>
            <p:ph type="ftr" sz="quarter" idx="11"/>
          </p:nvPr>
        </p:nvSpPr>
        <p:spPr>
          <a:xfrm>
            <a:off x="1703512" y="6356350"/>
            <a:ext cx="9361040" cy="365125"/>
          </a:xfrm>
        </p:spPr>
        <p:txBody>
          <a:bodyPr/>
          <a:lstStyle/>
          <a:p>
            <a:r>
              <a:rPr lang="de-DE"/>
              <a:t>Holsteiner Auenland - LAG AktivRegion e.V. | Mitgliederversammlung</a:t>
            </a:r>
            <a:endParaRPr lang="de-DE" dirty="0"/>
          </a:p>
        </p:txBody>
      </p:sp>
      <p:sp>
        <p:nvSpPr>
          <p:cNvPr id="8" name="Inhaltsplatzhalter 2">
            <a:extLst>
              <a:ext uri="{FF2B5EF4-FFF2-40B4-BE49-F238E27FC236}">
                <a16:creationId xmlns:a16="http://schemas.microsoft.com/office/drawing/2014/main" id="{23B67F35-A88F-044B-5577-2667199857F2}"/>
              </a:ext>
            </a:extLst>
          </p:cNvPr>
          <p:cNvSpPr txBox="1">
            <a:spLocks/>
          </p:cNvSpPr>
          <p:nvPr/>
        </p:nvSpPr>
        <p:spPr>
          <a:xfrm>
            <a:off x="496389" y="1481190"/>
            <a:ext cx="8479931"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pPr>
            <a:r>
              <a:rPr lang="de-DE" sz="1600" b="1" dirty="0">
                <a:solidFill>
                  <a:srgbClr val="ADC217"/>
                </a:solidFill>
                <a:latin typeface="+mj-lt"/>
                <a:sym typeface="Wingdings" panose="05000000000000000000" pitchFamily="2" charset="2"/>
              </a:rPr>
              <a:t>Arthur Boskamp Stiftung </a:t>
            </a:r>
          </a:p>
          <a:p>
            <a:pPr marL="0" indent="0" fontAlgn="auto">
              <a:lnSpc>
                <a:spcPct val="150000"/>
              </a:lnSpc>
              <a:spcBef>
                <a:spcPts val="0"/>
              </a:spcBef>
              <a:spcAft>
                <a:spcPts val="0"/>
              </a:spcAft>
              <a:buNone/>
            </a:pPr>
            <a:r>
              <a:rPr lang="de-DE" sz="1600" dirty="0">
                <a:solidFill>
                  <a:prstClr val="black"/>
                </a:solidFill>
                <a:latin typeface="+mj-lt"/>
                <a:sym typeface="Wingdings" panose="05000000000000000000" pitchFamily="2" charset="2"/>
              </a:rPr>
              <a:t>Ansprechpartnerin: Katja Schroeder</a:t>
            </a:r>
          </a:p>
          <a:p>
            <a:pPr marL="0" indent="0" fontAlgn="auto">
              <a:lnSpc>
                <a:spcPct val="150000"/>
              </a:lnSpc>
              <a:spcBef>
                <a:spcPts val="0"/>
              </a:spcBef>
              <a:spcAft>
                <a:spcPts val="0"/>
              </a:spcAft>
              <a:buNone/>
            </a:pPr>
            <a:endParaRPr lang="de-DE" sz="1600" dirty="0">
              <a:solidFill>
                <a:prstClr val="black"/>
              </a:solidFill>
              <a:latin typeface="+mj-lt"/>
              <a:sym typeface="Wingdings" panose="05000000000000000000" pitchFamily="2" charset="2"/>
            </a:endParaRPr>
          </a:p>
          <a:p>
            <a:pPr marL="0" indent="0" fontAlgn="auto">
              <a:lnSpc>
                <a:spcPct val="150000"/>
              </a:lnSpc>
              <a:spcBef>
                <a:spcPts val="0"/>
              </a:spcBef>
              <a:spcAft>
                <a:spcPts val="0"/>
              </a:spcAft>
              <a:buFont typeface="Arial" panose="020B0604020202020204" pitchFamily="34" charset="0"/>
              <a:buNone/>
            </a:pPr>
            <a:r>
              <a:rPr lang="de-DE" sz="1600" b="1" dirty="0">
                <a:solidFill>
                  <a:srgbClr val="ADC217"/>
                </a:solidFill>
                <a:latin typeface="+mj-lt"/>
                <a:sym typeface="Wingdings" panose="05000000000000000000" pitchFamily="2" charset="2"/>
              </a:rPr>
              <a:t>Kreissportverband</a:t>
            </a:r>
          </a:p>
          <a:p>
            <a:pPr marL="0" indent="0" fontAlgn="auto">
              <a:lnSpc>
                <a:spcPct val="150000"/>
              </a:lnSpc>
              <a:spcBef>
                <a:spcPts val="0"/>
              </a:spcBef>
              <a:spcAft>
                <a:spcPts val="0"/>
              </a:spcAft>
              <a:buNone/>
            </a:pPr>
            <a:r>
              <a:rPr lang="de-DE" sz="1600" dirty="0">
                <a:solidFill>
                  <a:prstClr val="black"/>
                </a:solidFill>
                <a:latin typeface="+mj-lt"/>
                <a:sym typeface="Wingdings" panose="05000000000000000000" pitchFamily="2" charset="2"/>
              </a:rPr>
              <a:t>Ansprechpartner: Sven Neitzke / Holger Boehm</a:t>
            </a:r>
          </a:p>
          <a:p>
            <a:pPr marL="0" indent="0" fontAlgn="auto">
              <a:lnSpc>
                <a:spcPct val="150000"/>
              </a:lnSpc>
              <a:spcBef>
                <a:spcPts val="0"/>
              </a:spcBef>
              <a:spcAft>
                <a:spcPts val="0"/>
              </a:spcAft>
              <a:buNone/>
            </a:pPr>
            <a:endParaRPr lang="de-DE" sz="1600" dirty="0">
              <a:solidFill>
                <a:prstClr val="black"/>
              </a:solidFill>
              <a:latin typeface="+mj-lt"/>
              <a:sym typeface="Wingdings" panose="05000000000000000000" pitchFamily="2" charset="2"/>
            </a:endParaRPr>
          </a:p>
        </p:txBody>
      </p:sp>
      <p:pic>
        <p:nvPicPr>
          <p:cNvPr id="1026" name="Picture 2" descr="Foto">
            <a:extLst>
              <a:ext uri="{FF2B5EF4-FFF2-40B4-BE49-F238E27FC236}">
                <a16:creationId xmlns:a16="http://schemas.microsoft.com/office/drawing/2014/main" id="{22A56AE9-CC79-DD7C-5A3B-BA8C2ED442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5642" y="2324536"/>
            <a:ext cx="3312368" cy="22089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Partner - Menschen in Bewegung e.V.">
            <a:extLst>
              <a:ext uri="{FF2B5EF4-FFF2-40B4-BE49-F238E27FC236}">
                <a16:creationId xmlns:a16="http://schemas.microsoft.com/office/drawing/2014/main" id="{9D25F82A-1A06-062B-BC2B-3EEFFBA91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4789" y="3841417"/>
            <a:ext cx="200025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035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AAEC-F003-53E3-FF78-F56A147621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87D06B-0583-A0F9-E07B-25DC0255541A}"/>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9 Beschluss: Vertretung </a:t>
            </a:r>
          </a:p>
        </p:txBody>
      </p:sp>
      <p:sp>
        <p:nvSpPr>
          <p:cNvPr id="4" name="Rechteck 3">
            <a:extLst>
              <a:ext uri="{FF2B5EF4-FFF2-40B4-BE49-F238E27FC236}">
                <a16:creationId xmlns:a16="http://schemas.microsoft.com/office/drawing/2014/main" id="{0BD3DBC3-E981-08B1-EA76-FE25D86B7D93}"/>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E7C9B533-381E-3832-003C-087641C52210}"/>
              </a:ext>
            </a:extLst>
          </p:cNvPr>
          <p:cNvSpPr/>
          <p:nvPr/>
        </p:nvSpPr>
        <p:spPr>
          <a:xfrm>
            <a:off x="9367602" y="1567840"/>
            <a:ext cx="2574524" cy="861134"/>
          </a:xfrm>
          <a:custGeom>
            <a:avLst/>
            <a:gdLst>
              <a:gd name="csX0" fmla="*/ 0 w 2574524"/>
              <a:gd name="csY0" fmla="*/ 430567 h 861134"/>
              <a:gd name="csX1" fmla="*/ 1287262 w 2574524"/>
              <a:gd name="csY1" fmla="*/ 0 h 861134"/>
              <a:gd name="csX2" fmla="*/ 2574524 w 2574524"/>
              <a:gd name="csY2" fmla="*/ 430567 h 861134"/>
              <a:gd name="csX3" fmla="*/ 1287262 w 2574524"/>
              <a:gd name="csY3" fmla="*/ 861134 h 861134"/>
              <a:gd name="csX4" fmla="*/ 0 w 2574524"/>
              <a:gd name="csY4" fmla="*/ 430567 h 861134"/>
            </a:gdLst>
            <a:ahLst/>
            <a:cxnLst>
              <a:cxn ang="0">
                <a:pos x="csX0" y="csY0"/>
              </a:cxn>
              <a:cxn ang="0">
                <a:pos x="csX1" y="csY1"/>
              </a:cxn>
              <a:cxn ang="0">
                <a:pos x="csX2" y="csY2"/>
              </a:cxn>
              <a:cxn ang="0">
                <a:pos x="csX3" y="csY3"/>
              </a:cxn>
              <a:cxn ang="0">
                <a:pos x="csX4" y="csY4"/>
              </a:cxn>
            </a:cxnLst>
            <a:rect l="l" t="t" r="r" b="b"/>
            <a:pathLst>
              <a:path w="2574524" h="861134" fill="none" extrusionOk="0">
                <a:moveTo>
                  <a:pt x="0" y="430567"/>
                </a:moveTo>
                <a:cubicBezTo>
                  <a:pt x="-73963" y="116690"/>
                  <a:pt x="549251" y="-52342"/>
                  <a:pt x="1287262" y="0"/>
                </a:cubicBezTo>
                <a:cubicBezTo>
                  <a:pt x="2014020" y="1876"/>
                  <a:pt x="2533577" y="182559"/>
                  <a:pt x="2574524" y="430567"/>
                </a:cubicBezTo>
                <a:cubicBezTo>
                  <a:pt x="2506164" y="650091"/>
                  <a:pt x="1870073" y="938985"/>
                  <a:pt x="1287262" y="861134"/>
                </a:cubicBezTo>
                <a:cubicBezTo>
                  <a:pt x="553542" y="857879"/>
                  <a:pt x="-1331" y="610837"/>
                  <a:pt x="0" y="430567"/>
                </a:cubicBezTo>
                <a:close/>
              </a:path>
              <a:path w="2574524" h="861134" stroke="0" extrusionOk="0">
                <a:moveTo>
                  <a:pt x="0" y="430567"/>
                </a:moveTo>
                <a:cubicBezTo>
                  <a:pt x="-56577" y="183226"/>
                  <a:pt x="538842" y="27331"/>
                  <a:pt x="1287262" y="0"/>
                </a:cubicBezTo>
                <a:cubicBezTo>
                  <a:pt x="2017924" y="-11358"/>
                  <a:pt x="2562502" y="182409"/>
                  <a:pt x="2574524" y="430567"/>
                </a:cubicBezTo>
                <a:cubicBezTo>
                  <a:pt x="2612265" y="677197"/>
                  <a:pt x="2082380" y="793987"/>
                  <a:pt x="1287262" y="861134"/>
                </a:cubicBezTo>
                <a:cubicBezTo>
                  <a:pt x="580417"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Vertretungen</a:t>
            </a:r>
            <a:endParaRPr lang="de-DE" sz="2000" b="1" dirty="0">
              <a:solidFill>
                <a:schemeClr val="tx1"/>
              </a:solidFill>
              <a:latin typeface="+mj-lt"/>
            </a:endParaRPr>
          </a:p>
        </p:txBody>
      </p:sp>
      <p:sp>
        <p:nvSpPr>
          <p:cNvPr id="16" name="Ellipse 15">
            <a:extLst>
              <a:ext uri="{FF2B5EF4-FFF2-40B4-BE49-F238E27FC236}">
                <a16:creationId xmlns:a16="http://schemas.microsoft.com/office/drawing/2014/main" id="{58FAD11D-DEA0-C4AE-05D6-76B7D235F396}"/>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a:extLst>
              <a:ext uri="{FF2B5EF4-FFF2-40B4-BE49-F238E27FC236}">
                <a16:creationId xmlns:a16="http://schemas.microsoft.com/office/drawing/2014/main" id="{FB7A21AB-3FFF-29F3-6D79-571DD5F97226}"/>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oliennummernplatzhalter 18">
            <a:extLst>
              <a:ext uri="{FF2B5EF4-FFF2-40B4-BE49-F238E27FC236}">
                <a16:creationId xmlns:a16="http://schemas.microsoft.com/office/drawing/2014/main" id="{FEEDC9E3-C0EA-AA15-85DF-8A7FC7C8A0AB}"/>
              </a:ext>
            </a:extLst>
          </p:cNvPr>
          <p:cNvSpPr>
            <a:spLocks noGrp="1"/>
          </p:cNvSpPr>
          <p:nvPr>
            <p:ph type="sldNum" sz="quarter" idx="12"/>
          </p:nvPr>
        </p:nvSpPr>
        <p:spPr/>
        <p:txBody>
          <a:bodyPr/>
          <a:lstStyle/>
          <a:p>
            <a:fld id="{FF26D450-241C-49D8-A09E-EB203266E317}" type="slidenum">
              <a:rPr lang="de-DE" smtClean="0"/>
              <a:t>26</a:t>
            </a:fld>
            <a:endParaRPr lang="de-DE"/>
          </a:p>
        </p:txBody>
      </p:sp>
      <p:sp>
        <p:nvSpPr>
          <p:cNvPr id="21" name="Inhaltsplatzhalter 2">
            <a:extLst>
              <a:ext uri="{FF2B5EF4-FFF2-40B4-BE49-F238E27FC236}">
                <a16:creationId xmlns:a16="http://schemas.microsoft.com/office/drawing/2014/main" id="{4EA74372-6C22-3D10-1C9A-A8BF751EA16B}"/>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8" name="Inhaltsplatzhalter 2">
            <a:extLst>
              <a:ext uri="{FF2B5EF4-FFF2-40B4-BE49-F238E27FC236}">
                <a16:creationId xmlns:a16="http://schemas.microsoft.com/office/drawing/2014/main" id="{24E43FC3-8511-68CA-B353-3E44ACEED4C1}"/>
              </a:ext>
            </a:extLst>
          </p:cNvPr>
          <p:cNvSpPr txBox="1">
            <a:spLocks/>
          </p:cNvSpPr>
          <p:nvPr/>
        </p:nvSpPr>
        <p:spPr>
          <a:xfrm>
            <a:off x="496389" y="1456800"/>
            <a:ext cx="8479931"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None/>
            </a:pPr>
            <a:r>
              <a:rPr lang="de-DE" sz="1600" b="1" dirty="0">
                <a:solidFill>
                  <a:srgbClr val="ADC217"/>
                </a:solidFill>
                <a:latin typeface="+mj-lt"/>
                <a:sym typeface="Wingdings" panose="05000000000000000000" pitchFamily="2" charset="2"/>
              </a:rPr>
              <a:t>Vertretung</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Abstimmung über </a:t>
            </a:r>
            <a:r>
              <a:rPr lang="de-DE" sz="1600" b="1" dirty="0">
                <a:solidFill>
                  <a:prstClr val="black"/>
                </a:solidFill>
                <a:latin typeface="+mj-lt"/>
                <a:sym typeface="Wingdings" panose="05000000000000000000" pitchFamily="2" charset="2"/>
              </a:rPr>
              <a:t>Vertretung von Frau Münstermann </a:t>
            </a:r>
            <a:r>
              <a:rPr lang="de-DE" sz="1600" dirty="0">
                <a:solidFill>
                  <a:prstClr val="black"/>
                </a:solidFill>
                <a:latin typeface="+mj-lt"/>
                <a:sym typeface="Wingdings" panose="05000000000000000000" pitchFamily="2" charset="2"/>
              </a:rPr>
              <a:t>(Amt Rantzau) durch Frau Brinkmann</a:t>
            </a:r>
          </a:p>
          <a:p>
            <a:pPr fontAlgn="auto">
              <a:lnSpc>
                <a:spcPct val="150000"/>
              </a:lnSpc>
              <a:spcBef>
                <a:spcPts val="0"/>
              </a:spcBef>
              <a:spcAft>
                <a:spcPts val="0"/>
              </a:spcAft>
              <a:buFont typeface="Calibri" panose="020F0502020204030204" pitchFamily="34" charset="0"/>
              <a:buChar char="∙"/>
            </a:pPr>
            <a:endParaRPr lang="de-DE" sz="1600" dirty="0">
              <a:solidFill>
                <a:prstClr val="black"/>
              </a:solidFill>
              <a:latin typeface="+mj-lt"/>
              <a:sym typeface="Wingdings" panose="05000000000000000000" pitchFamily="2" charset="2"/>
            </a:endParaRPr>
          </a:p>
          <a:p>
            <a:pPr fontAlgn="auto">
              <a:lnSpc>
                <a:spcPct val="150000"/>
              </a:lnSpc>
              <a:spcBef>
                <a:spcPts val="0"/>
              </a:spcBef>
              <a:spcAft>
                <a:spcPts val="0"/>
              </a:spcAft>
              <a:buFont typeface="Calibri" panose="020F0502020204030204" pitchFamily="34" charset="0"/>
              <a:buChar char="∙"/>
            </a:pPr>
            <a:endParaRPr lang="de-DE" sz="1600" dirty="0">
              <a:solidFill>
                <a:prstClr val="black"/>
              </a:solidFill>
              <a:latin typeface="+mj-lt"/>
              <a:sym typeface="Wingdings" panose="05000000000000000000" pitchFamily="2" charset="2"/>
            </a:endParaRPr>
          </a:p>
          <a:p>
            <a:pPr marL="0" indent="0" fontAlgn="auto">
              <a:lnSpc>
                <a:spcPct val="150000"/>
              </a:lnSpc>
              <a:spcBef>
                <a:spcPts val="0"/>
              </a:spcBef>
              <a:spcAft>
                <a:spcPts val="0"/>
              </a:spcAft>
              <a:buNone/>
            </a:pPr>
            <a:endParaRPr lang="de-DE" sz="1600" dirty="0">
              <a:solidFill>
                <a:prstClr val="black"/>
              </a:solidFill>
              <a:latin typeface="+mj-lt"/>
              <a:sym typeface="Wingdings" panose="05000000000000000000" pitchFamily="2" charset="2"/>
            </a:endParaRPr>
          </a:p>
          <a:p>
            <a:pPr marL="0" indent="0" fontAlgn="auto">
              <a:lnSpc>
                <a:spcPct val="150000"/>
              </a:lnSpc>
              <a:spcBef>
                <a:spcPts val="0"/>
              </a:spcBef>
              <a:spcAft>
                <a:spcPts val="0"/>
              </a:spcAft>
              <a:buNone/>
            </a:pPr>
            <a:endParaRPr lang="de-DE" sz="1600" dirty="0">
              <a:solidFill>
                <a:prstClr val="black"/>
              </a:solidFill>
              <a:latin typeface="+mj-lt"/>
              <a:sym typeface="Wingdings" panose="05000000000000000000" pitchFamily="2" charset="2"/>
            </a:endParaRPr>
          </a:p>
        </p:txBody>
      </p:sp>
      <p:sp>
        <p:nvSpPr>
          <p:cNvPr id="3" name="Fußzeilenplatzhalter 17">
            <a:extLst>
              <a:ext uri="{FF2B5EF4-FFF2-40B4-BE49-F238E27FC236}">
                <a16:creationId xmlns:a16="http://schemas.microsoft.com/office/drawing/2014/main" id="{3A944ABF-0011-F97A-B7A1-E95529A6BC3D}"/>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5" name="Datumsplatzhalter 20">
            <a:extLst>
              <a:ext uri="{FF2B5EF4-FFF2-40B4-BE49-F238E27FC236}">
                <a16:creationId xmlns:a16="http://schemas.microsoft.com/office/drawing/2014/main" id="{1CC80B4E-7280-E5E7-326B-4FF279A47907}"/>
              </a:ext>
            </a:extLst>
          </p:cNvPr>
          <p:cNvSpPr>
            <a:spLocks noGrp="1"/>
          </p:cNvSpPr>
          <p:nvPr>
            <p:ph type="dt" sz="half" idx="10"/>
          </p:nvPr>
        </p:nvSpPr>
        <p:spPr>
          <a:xfrm>
            <a:off x="838200" y="6356350"/>
            <a:ext cx="2743200" cy="365125"/>
          </a:xfrm>
        </p:spPr>
        <p:txBody>
          <a:bodyPr/>
          <a:lstStyle/>
          <a:p>
            <a:r>
              <a:rPr lang="de-DE"/>
              <a:t>23.06.2026</a:t>
            </a:r>
            <a:endParaRPr lang="de-DE" dirty="0"/>
          </a:p>
        </p:txBody>
      </p:sp>
    </p:spTree>
    <p:extLst>
      <p:ext uri="{BB962C8B-B14F-4D97-AF65-F5344CB8AC3E}">
        <p14:creationId xmlns:p14="http://schemas.microsoft.com/office/powerpoint/2010/main" val="2144050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04058-3003-D81C-DBA6-456AF6FC798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185DEC8-F848-DB36-ECD3-A7C8A524A663}"/>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10 Beschluss: Wahl </a:t>
            </a:r>
            <a:r>
              <a:rPr lang="de-DE" sz="1800" b="1" dirty="0" err="1">
                <a:solidFill>
                  <a:srgbClr val="ADC217"/>
                </a:solidFill>
              </a:rPr>
              <a:t>Kassenprüfer:innen</a:t>
            </a:r>
            <a:endParaRPr lang="de-DE" sz="1800" b="1" dirty="0">
              <a:solidFill>
                <a:srgbClr val="ADC217"/>
              </a:solidFill>
            </a:endParaRPr>
          </a:p>
        </p:txBody>
      </p:sp>
      <p:sp>
        <p:nvSpPr>
          <p:cNvPr id="4" name="Rechteck 3">
            <a:extLst>
              <a:ext uri="{FF2B5EF4-FFF2-40B4-BE49-F238E27FC236}">
                <a16:creationId xmlns:a16="http://schemas.microsoft.com/office/drawing/2014/main" id="{690F5844-050F-042B-9FDC-2A9B2014239E}"/>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035EACBB-4FEA-3BE5-D734-96ACBF8EBE9E}"/>
              </a:ext>
            </a:extLst>
          </p:cNvPr>
          <p:cNvSpPr/>
          <p:nvPr/>
        </p:nvSpPr>
        <p:spPr>
          <a:xfrm>
            <a:off x="9367602" y="1567840"/>
            <a:ext cx="2574524" cy="861134"/>
          </a:xfrm>
          <a:custGeom>
            <a:avLst/>
            <a:gdLst>
              <a:gd name="csX0" fmla="*/ 0 w 2574524"/>
              <a:gd name="csY0" fmla="*/ 430567 h 861134"/>
              <a:gd name="csX1" fmla="*/ 1287262 w 2574524"/>
              <a:gd name="csY1" fmla="*/ 0 h 861134"/>
              <a:gd name="csX2" fmla="*/ 2574524 w 2574524"/>
              <a:gd name="csY2" fmla="*/ 430567 h 861134"/>
              <a:gd name="csX3" fmla="*/ 1287262 w 2574524"/>
              <a:gd name="csY3" fmla="*/ 861134 h 861134"/>
              <a:gd name="csX4" fmla="*/ 0 w 2574524"/>
              <a:gd name="csY4" fmla="*/ 430567 h 861134"/>
            </a:gdLst>
            <a:ahLst/>
            <a:cxnLst>
              <a:cxn ang="0">
                <a:pos x="csX0" y="csY0"/>
              </a:cxn>
              <a:cxn ang="0">
                <a:pos x="csX1" y="csY1"/>
              </a:cxn>
              <a:cxn ang="0">
                <a:pos x="csX2" y="csY2"/>
              </a:cxn>
              <a:cxn ang="0">
                <a:pos x="csX3" y="csY3"/>
              </a:cxn>
              <a:cxn ang="0">
                <a:pos x="csX4" y="csY4"/>
              </a:cxn>
            </a:cxnLst>
            <a:rect l="l" t="t" r="r" b="b"/>
            <a:pathLst>
              <a:path w="2574524" h="861134" fill="none" extrusionOk="0">
                <a:moveTo>
                  <a:pt x="0" y="430567"/>
                </a:moveTo>
                <a:cubicBezTo>
                  <a:pt x="-73963" y="116690"/>
                  <a:pt x="549251" y="-52342"/>
                  <a:pt x="1287262" y="0"/>
                </a:cubicBezTo>
                <a:cubicBezTo>
                  <a:pt x="2014020" y="1876"/>
                  <a:pt x="2533577" y="182559"/>
                  <a:pt x="2574524" y="430567"/>
                </a:cubicBezTo>
                <a:cubicBezTo>
                  <a:pt x="2506164" y="650091"/>
                  <a:pt x="1870073" y="938985"/>
                  <a:pt x="1287262" y="861134"/>
                </a:cubicBezTo>
                <a:cubicBezTo>
                  <a:pt x="553542" y="857879"/>
                  <a:pt x="-1331" y="610837"/>
                  <a:pt x="0" y="430567"/>
                </a:cubicBezTo>
                <a:close/>
              </a:path>
              <a:path w="2574524" h="861134" stroke="0" extrusionOk="0">
                <a:moveTo>
                  <a:pt x="0" y="430567"/>
                </a:moveTo>
                <a:cubicBezTo>
                  <a:pt x="-56577" y="183226"/>
                  <a:pt x="538842" y="27331"/>
                  <a:pt x="1287262" y="0"/>
                </a:cubicBezTo>
                <a:cubicBezTo>
                  <a:pt x="2017924" y="-11358"/>
                  <a:pt x="2562502" y="182409"/>
                  <a:pt x="2574524" y="430567"/>
                </a:cubicBezTo>
                <a:cubicBezTo>
                  <a:pt x="2612265" y="677197"/>
                  <a:pt x="2082380" y="793987"/>
                  <a:pt x="1287262" y="861134"/>
                </a:cubicBezTo>
                <a:cubicBezTo>
                  <a:pt x="580417"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Kassenprüfung</a:t>
            </a:r>
            <a:endParaRPr lang="de-DE" sz="2000" b="1" dirty="0">
              <a:solidFill>
                <a:schemeClr val="tx1"/>
              </a:solidFill>
              <a:latin typeface="+mj-lt"/>
            </a:endParaRPr>
          </a:p>
        </p:txBody>
      </p:sp>
      <p:sp>
        <p:nvSpPr>
          <p:cNvPr id="16" name="Ellipse 15">
            <a:extLst>
              <a:ext uri="{FF2B5EF4-FFF2-40B4-BE49-F238E27FC236}">
                <a16:creationId xmlns:a16="http://schemas.microsoft.com/office/drawing/2014/main" id="{72F4A484-849E-947C-B0DF-77D41804C42E}"/>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a:extLst>
              <a:ext uri="{FF2B5EF4-FFF2-40B4-BE49-F238E27FC236}">
                <a16:creationId xmlns:a16="http://schemas.microsoft.com/office/drawing/2014/main" id="{E5F3FA98-CD02-B6DF-89AB-8C1ADAB6B4DF}"/>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oliennummernplatzhalter 18">
            <a:extLst>
              <a:ext uri="{FF2B5EF4-FFF2-40B4-BE49-F238E27FC236}">
                <a16:creationId xmlns:a16="http://schemas.microsoft.com/office/drawing/2014/main" id="{55CB97A4-5A9C-43D0-9C1E-A83C5A8967C3}"/>
              </a:ext>
            </a:extLst>
          </p:cNvPr>
          <p:cNvSpPr>
            <a:spLocks noGrp="1"/>
          </p:cNvSpPr>
          <p:nvPr>
            <p:ph type="sldNum" sz="quarter" idx="12"/>
          </p:nvPr>
        </p:nvSpPr>
        <p:spPr/>
        <p:txBody>
          <a:bodyPr/>
          <a:lstStyle/>
          <a:p>
            <a:fld id="{FF26D450-241C-49D8-A09E-EB203266E317}" type="slidenum">
              <a:rPr lang="de-DE" smtClean="0"/>
              <a:t>27</a:t>
            </a:fld>
            <a:endParaRPr lang="de-DE"/>
          </a:p>
        </p:txBody>
      </p:sp>
      <p:sp>
        <p:nvSpPr>
          <p:cNvPr id="21" name="Inhaltsplatzhalter 2">
            <a:extLst>
              <a:ext uri="{FF2B5EF4-FFF2-40B4-BE49-F238E27FC236}">
                <a16:creationId xmlns:a16="http://schemas.microsoft.com/office/drawing/2014/main" id="{E064DB0F-81C6-D5E6-D68A-695CDD4678AE}"/>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8" name="Inhaltsplatzhalter 2">
            <a:extLst>
              <a:ext uri="{FF2B5EF4-FFF2-40B4-BE49-F238E27FC236}">
                <a16:creationId xmlns:a16="http://schemas.microsoft.com/office/drawing/2014/main" id="{7CD41E24-A85D-5EF0-D8D6-65E3DCD846AC}"/>
              </a:ext>
            </a:extLst>
          </p:cNvPr>
          <p:cNvSpPr txBox="1">
            <a:spLocks/>
          </p:cNvSpPr>
          <p:nvPr/>
        </p:nvSpPr>
        <p:spPr>
          <a:xfrm>
            <a:off x="496389" y="1456800"/>
            <a:ext cx="8479931"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None/>
            </a:pPr>
            <a:r>
              <a:rPr lang="de-DE" sz="1600" b="1" dirty="0" err="1">
                <a:solidFill>
                  <a:srgbClr val="ADC217"/>
                </a:solidFill>
                <a:latin typeface="+mj-lt"/>
                <a:sym typeface="Wingdings" panose="05000000000000000000" pitchFamily="2" charset="2"/>
              </a:rPr>
              <a:t>Kassenprüfer:innen</a:t>
            </a:r>
            <a:endParaRPr lang="de-DE" sz="1600" b="1" dirty="0">
              <a:solidFill>
                <a:srgbClr val="ADC217"/>
              </a:solidFill>
              <a:latin typeface="+mj-lt"/>
              <a:sym typeface="Wingdings" panose="05000000000000000000" pitchFamily="2" charset="2"/>
            </a:endParaRP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Frau Kirsten </a:t>
            </a:r>
            <a:r>
              <a:rPr lang="de-DE" sz="1600" dirty="0" err="1">
                <a:solidFill>
                  <a:prstClr val="black"/>
                </a:solidFill>
                <a:latin typeface="+mj-lt"/>
                <a:sym typeface="Wingdings" panose="05000000000000000000" pitchFamily="2" charset="2"/>
              </a:rPr>
              <a:t>Möllgaard</a:t>
            </a:r>
            <a:endParaRPr lang="de-DE" sz="1600" dirty="0">
              <a:solidFill>
                <a:prstClr val="black"/>
              </a:solidFill>
              <a:latin typeface="+mj-lt"/>
              <a:sym typeface="Wingdings" panose="05000000000000000000" pitchFamily="2" charset="2"/>
            </a:endParaRP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Herr Thorsten Möller</a:t>
            </a:r>
          </a:p>
          <a:p>
            <a:pPr fontAlgn="auto">
              <a:lnSpc>
                <a:spcPct val="150000"/>
              </a:lnSpc>
              <a:spcBef>
                <a:spcPts val="0"/>
              </a:spcBef>
              <a:spcAft>
                <a:spcPts val="0"/>
              </a:spcAft>
              <a:buFont typeface="Calibri" panose="020F0502020204030204" pitchFamily="34" charset="0"/>
              <a:buChar char="∙"/>
            </a:pPr>
            <a:endParaRPr lang="de-DE" sz="1600" dirty="0">
              <a:solidFill>
                <a:prstClr val="black"/>
              </a:solidFill>
              <a:latin typeface="+mj-lt"/>
              <a:sym typeface="Wingdings" panose="05000000000000000000" pitchFamily="2" charset="2"/>
            </a:endParaRPr>
          </a:p>
          <a:p>
            <a:pPr fontAlgn="auto">
              <a:lnSpc>
                <a:spcPct val="150000"/>
              </a:lnSpc>
              <a:spcBef>
                <a:spcPts val="0"/>
              </a:spcBef>
              <a:spcAft>
                <a:spcPts val="0"/>
              </a:spcAft>
              <a:buFont typeface="Calibri" panose="020F0502020204030204" pitchFamily="34" charset="0"/>
              <a:buChar char="∙"/>
            </a:pPr>
            <a:endParaRPr lang="de-DE" sz="1600" dirty="0">
              <a:solidFill>
                <a:prstClr val="black"/>
              </a:solidFill>
              <a:latin typeface="+mj-lt"/>
              <a:sym typeface="Wingdings" panose="05000000000000000000" pitchFamily="2" charset="2"/>
            </a:endParaRPr>
          </a:p>
          <a:p>
            <a:pPr marL="0" indent="0" fontAlgn="auto">
              <a:lnSpc>
                <a:spcPct val="150000"/>
              </a:lnSpc>
              <a:spcBef>
                <a:spcPts val="0"/>
              </a:spcBef>
              <a:spcAft>
                <a:spcPts val="0"/>
              </a:spcAft>
              <a:buNone/>
            </a:pPr>
            <a:endParaRPr lang="de-DE" sz="1600" dirty="0">
              <a:solidFill>
                <a:prstClr val="black"/>
              </a:solidFill>
              <a:latin typeface="+mj-lt"/>
              <a:sym typeface="Wingdings" panose="05000000000000000000" pitchFamily="2" charset="2"/>
            </a:endParaRPr>
          </a:p>
          <a:p>
            <a:pPr marL="0" indent="0" fontAlgn="auto">
              <a:lnSpc>
                <a:spcPct val="150000"/>
              </a:lnSpc>
              <a:spcBef>
                <a:spcPts val="0"/>
              </a:spcBef>
              <a:spcAft>
                <a:spcPts val="0"/>
              </a:spcAft>
              <a:buNone/>
            </a:pPr>
            <a:endParaRPr lang="de-DE" sz="1600" dirty="0">
              <a:solidFill>
                <a:prstClr val="black"/>
              </a:solidFill>
              <a:latin typeface="+mj-lt"/>
              <a:sym typeface="Wingdings" panose="05000000000000000000" pitchFamily="2" charset="2"/>
            </a:endParaRPr>
          </a:p>
        </p:txBody>
      </p:sp>
      <p:sp>
        <p:nvSpPr>
          <p:cNvPr id="3" name="Fußzeilenplatzhalter 17">
            <a:extLst>
              <a:ext uri="{FF2B5EF4-FFF2-40B4-BE49-F238E27FC236}">
                <a16:creationId xmlns:a16="http://schemas.microsoft.com/office/drawing/2014/main" id="{F3B9D45F-A86B-5A0C-33A0-071F4E8894D8}"/>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5" name="Datumsplatzhalter 20">
            <a:extLst>
              <a:ext uri="{FF2B5EF4-FFF2-40B4-BE49-F238E27FC236}">
                <a16:creationId xmlns:a16="http://schemas.microsoft.com/office/drawing/2014/main" id="{B2E9569F-1A29-A38E-05A5-112DB007AC98}"/>
              </a:ext>
            </a:extLst>
          </p:cNvPr>
          <p:cNvSpPr>
            <a:spLocks noGrp="1"/>
          </p:cNvSpPr>
          <p:nvPr>
            <p:ph type="dt" sz="half" idx="10"/>
          </p:nvPr>
        </p:nvSpPr>
        <p:spPr>
          <a:xfrm>
            <a:off x="838200" y="6356350"/>
            <a:ext cx="2743200" cy="365125"/>
          </a:xfrm>
        </p:spPr>
        <p:txBody>
          <a:bodyPr/>
          <a:lstStyle/>
          <a:p>
            <a:r>
              <a:rPr lang="de-DE"/>
              <a:t>23.06.2026</a:t>
            </a:r>
            <a:endParaRPr lang="de-DE" dirty="0"/>
          </a:p>
        </p:txBody>
      </p:sp>
    </p:spTree>
    <p:extLst>
      <p:ext uri="{BB962C8B-B14F-4D97-AF65-F5344CB8AC3E}">
        <p14:creationId xmlns:p14="http://schemas.microsoft.com/office/powerpoint/2010/main" val="1320130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C3AD-6577-EF2D-AFA5-A3FA0BC959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4CE4A93-2AD6-100C-8FF9-51A589E24AC3}"/>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11 Wahl Projektbeiratsmitglied</a:t>
            </a:r>
          </a:p>
        </p:txBody>
      </p:sp>
      <p:sp>
        <p:nvSpPr>
          <p:cNvPr id="4" name="Rechteck 3">
            <a:extLst>
              <a:ext uri="{FF2B5EF4-FFF2-40B4-BE49-F238E27FC236}">
                <a16:creationId xmlns:a16="http://schemas.microsoft.com/office/drawing/2014/main" id="{7FF80738-9033-F47A-45CC-9C3746FAC5A1}"/>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399E5533-456F-D59B-9AB7-EDA3851CABD5}"/>
              </a:ext>
            </a:extLst>
          </p:cNvPr>
          <p:cNvSpPr/>
          <p:nvPr/>
        </p:nvSpPr>
        <p:spPr>
          <a:xfrm>
            <a:off x="9367602" y="1567840"/>
            <a:ext cx="2574524" cy="861134"/>
          </a:xfrm>
          <a:custGeom>
            <a:avLst/>
            <a:gdLst>
              <a:gd name="csX0" fmla="*/ 0 w 2574524"/>
              <a:gd name="csY0" fmla="*/ 430567 h 861134"/>
              <a:gd name="csX1" fmla="*/ 1287262 w 2574524"/>
              <a:gd name="csY1" fmla="*/ 0 h 861134"/>
              <a:gd name="csX2" fmla="*/ 2574524 w 2574524"/>
              <a:gd name="csY2" fmla="*/ 430567 h 861134"/>
              <a:gd name="csX3" fmla="*/ 1287262 w 2574524"/>
              <a:gd name="csY3" fmla="*/ 861134 h 861134"/>
              <a:gd name="csX4" fmla="*/ 0 w 2574524"/>
              <a:gd name="csY4" fmla="*/ 430567 h 861134"/>
            </a:gdLst>
            <a:ahLst/>
            <a:cxnLst>
              <a:cxn ang="0">
                <a:pos x="csX0" y="csY0"/>
              </a:cxn>
              <a:cxn ang="0">
                <a:pos x="csX1" y="csY1"/>
              </a:cxn>
              <a:cxn ang="0">
                <a:pos x="csX2" y="csY2"/>
              </a:cxn>
              <a:cxn ang="0">
                <a:pos x="csX3" y="csY3"/>
              </a:cxn>
              <a:cxn ang="0">
                <a:pos x="csX4" y="csY4"/>
              </a:cxn>
            </a:cxnLst>
            <a:rect l="l" t="t" r="r" b="b"/>
            <a:pathLst>
              <a:path w="2574524" h="861134" fill="none" extrusionOk="0">
                <a:moveTo>
                  <a:pt x="0" y="430567"/>
                </a:moveTo>
                <a:cubicBezTo>
                  <a:pt x="-73963" y="116690"/>
                  <a:pt x="549251" y="-52342"/>
                  <a:pt x="1287262" y="0"/>
                </a:cubicBezTo>
                <a:cubicBezTo>
                  <a:pt x="2014020" y="1876"/>
                  <a:pt x="2533577" y="182559"/>
                  <a:pt x="2574524" y="430567"/>
                </a:cubicBezTo>
                <a:cubicBezTo>
                  <a:pt x="2506164" y="650091"/>
                  <a:pt x="1870073" y="938985"/>
                  <a:pt x="1287262" y="861134"/>
                </a:cubicBezTo>
                <a:cubicBezTo>
                  <a:pt x="553542" y="857879"/>
                  <a:pt x="-1331" y="610837"/>
                  <a:pt x="0" y="430567"/>
                </a:cubicBezTo>
                <a:close/>
              </a:path>
              <a:path w="2574524" h="861134" stroke="0" extrusionOk="0">
                <a:moveTo>
                  <a:pt x="0" y="430567"/>
                </a:moveTo>
                <a:cubicBezTo>
                  <a:pt x="-56577" y="183226"/>
                  <a:pt x="538842" y="27331"/>
                  <a:pt x="1287262" y="0"/>
                </a:cubicBezTo>
                <a:cubicBezTo>
                  <a:pt x="2017924" y="-11358"/>
                  <a:pt x="2562502" y="182409"/>
                  <a:pt x="2574524" y="430567"/>
                </a:cubicBezTo>
                <a:cubicBezTo>
                  <a:pt x="2612265" y="677197"/>
                  <a:pt x="2082380" y="793987"/>
                  <a:pt x="1287262" y="861134"/>
                </a:cubicBezTo>
                <a:cubicBezTo>
                  <a:pt x="580417"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Wahlen</a:t>
            </a:r>
            <a:endParaRPr lang="de-DE" sz="2000" b="1" dirty="0">
              <a:solidFill>
                <a:schemeClr val="tx1"/>
              </a:solidFill>
              <a:latin typeface="+mj-lt"/>
            </a:endParaRPr>
          </a:p>
        </p:txBody>
      </p:sp>
      <p:sp>
        <p:nvSpPr>
          <p:cNvPr id="16" name="Ellipse 15">
            <a:extLst>
              <a:ext uri="{FF2B5EF4-FFF2-40B4-BE49-F238E27FC236}">
                <a16:creationId xmlns:a16="http://schemas.microsoft.com/office/drawing/2014/main" id="{DD574428-DA14-F517-99D1-1838F9D68D4C}"/>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a:extLst>
              <a:ext uri="{FF2B5EF4-FFF2-40B4-BE49-F238E27FC236}">
                <a16:creationId xmlns:a16="http://schemas.microsoft.com/office/drawing/2014/main" id="{B3B16DF2-EF9A-FBB5-8101-E223A9427342}"/>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oliennummernplatzhalter 18">
            <a:extLst>
              <a:ext uri="{FF2B5EF4-FFF2-40B4-BE49-F238E27FC236}">
                <a16:creationId xmlns:a16="http://schemas.microsoft.com/office/drawing/2014/main" id="{FC818986-8336-10F9-8209-CE50F02C5186}"/>
              </a:ext>
            </a:extLst>
          </p:cNvPr>
          <p:cNvSpPr>
            <a:spLocks noGrp="1"/>
          </p:cNvSpPr>
          <p:nvPr>
            <p:ph type="sldNum" sz="quarter" idx="12"/>
          </p:nvPr>
        </p:nvSpPr>
        <p:spPr/>
        <p:txBody>
          <a:bodyPr/>
          <a:lstStyle/>
          <a:p>
            <a:fld id="{FF26D450-241C-49D8-A09E-EB203266E317}" type="slidenum">
              <a:rPr lang="de-DE" smtClean="0"/>
              <a:t>28</a:t>
            </a:fld>
            <a:endParaRPr lang="de-DE"/>
          </a:p>
        </p:txBody>
      </p:sp>
      <p:sp>
        <p:nvSpPr>
          <p:cNvPr id="21" name="Inhaltsplatzhalter 2">
            <a:extLst>
              <a:ext uri="{FF2B5EF4-FFF2-40B4-BE49-F238E27FC236}">
                <a16:creationId xmlns:a16="http://schemas.microsoft.com/office/drawing/2014/main" id="{21B1F6EE-478F-EF45-DF8D-4EE5502069E3}"/>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8" name="Inhaltsplatzhalter 2">
            <a:extLst>
              <a:ext uri="{FF2B5EF4-FFF2-40B4-BE49-F238E27FC236}">
                <a16:creationId xmlns:a16="http://schemas.microsoft.com/office/drawing/2014/main" id="{02C8D82B-84DA-43A8-14D9-39E562F03293}"/>
              </a:ext>
            </a:extLst>
          </p:cNvPr>
          <p:cNvSpPr txBox="1">
            <a:spLocks/>
          </p:cNvSpPr>
          <p:nvPr/>
        </p:nvSpPr>
        <p:spPr>
          <a:xfrm>
            <a:off x="496389" y="1456800"/>
            <a:ext cx="8479931"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None/>
            </a:pPr>
            <a:r>
              <a:rPr lang="de-DE" sz="1600" b="1" dirty="0">
                <a:solidFill>
                  <a:srgbClr val="ADC217"/>
                </a:solidFill>
                <a:latin typeface="+mj-lt"/>
                <a:sym typeface="Wingdings" panose="05000000000000000000" pitchFamily="2" charset="2"/>
              </a:rPr>
              <a:t>Wahl Projektbeiratsmitglied</a:t>
            </a:r>
          </a:p>
          <a:p>
            <a:pPr fontAlgn="auto">
              <a:lnSpc>
                <a:spcPct val="150000"/>
              </a:lnSpc>
              <a:spcBef>
                <a:spcPts val="0"/>
              </a:spcBef>
              <a:spcAft>
                <a:spcPts val="0"/>
              </a:spcAft>
              <a:buFontTx/>
              <a:buChar char="-"/>
            </a:pPr>
            <a:r>
              <a:rPr lang="de-DE" sz="1600" dirty="0">
                <a:latin typeface="+mj-lt"/>
                <a:sym typeface="Wingdings" panose="05000000000000000000" pitchFamily="2" charset="2"/>
              </a:rPr>
              <a:t>Ronny Zeller (Amtsdirektor Kellinghusen)</a:t>
            </a:r>
          </a:p>
          <a:p>
            <a:pPr fontAlgn="auto">
              <a:lnSpc>
                <a:spcPct val="150000"/>
              </a:lnSpc>
              <a:spcBef>
                <a:spcPts val="0"/>
              </a:spcBef>
              <a:spcAft>
                <a:spcPts val="0"/>
              </a:spcAft>
              <a:buFontTx/>
              <a:buChar char="-"/>
            </a:pPr>
            <a:r>
              <a:rPr lang="de-DE" sz="1600" dirty="0">
                <a:latin typeface="+mj-lt"/>
                <a:sym typeface="Wingdings" panose="05000000000000000000" pitchFamily="2" charset="2"/>
              </a:rPr>
              <a:t>Vertretung: </a:t>
            </a:r>
            <a:r>
              <a:rPr lang="de-DE" sz="1600" dirty="0">
                <a:latin typeface="+mj-lt"/>
              </a:rPr>
              <a:t>Carsten Fürst (Amtsvorsteher) </a:t>
            </a:r>
            <a:endParaRPr lang="de-DE" sz="1600" dirty="0">
              <a:latin typeface="+mj-lt"/>
              <a:sym typeface="Wingdings" panose="05000000000000000000" pitchFamily="2" charset="2"/>
            </a:endParaRPr>
          </a:p>
          <a:p>
            <a:pPr marL="0" indent="0" fontAlgn="auto">
              <a:lnSpc>
                <a:spcPct val="150000"/>
              </a:lnSpc>
              <a:spcBef>
                <a:spcPts val="0"/>
              </a:spcBef>
              <a:spcAft>
                <a:spcPts val="0"/>
              </a:spcAft>
              <a:buNone/>
            </a:pPr>
            <a:endParaRPr lang="de-DE" sz="1600" dirty="0">
              <a:solidFill>
                <a:prstClr val="black"/>
              </a:solidFill>
              <a:latin typeface="+mj-lt"/>
              <a:sym typeface="Wingdings" panose="05000000000000000000" pitchFamily="2" charset="2"/>
            </a:endParaRPr>
          </a:p>
        </p:txBody>
      </p:sp>
      <p:pic>
        <p:nvPicPr>
          <p:cNvPr id="1026" name="Picture 2" descr="Ronny Zeller wird erster Amtsdirektor im Amt Kellinghusen">
            <a:extLst>
              <a:ext uri="{FF2B5EF4-FFF2-40B4-BE49-F238E27FC236}">
                <a16:creationId xmlns:a16="http://schemas.microsoft.com/office/drawing/2014/main" id="{936D2D39-53E6-1B17-3BD9-AC57693312E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
                    </a14:imgEffect>
                  </a14:imgLayer>
                </a14:imgProps>
              </a:ext>
              <a:ext uri="{28A0092B-C50C-407E-A947-70E740481C1C}">
                <a14:useLocalDpi xmlns:a14="http://schemas.microsoft.com/office/drawing/2010/main" val="0"/>
              </a:ext>
            </a:extLst>
          </a:blip>
          <a:srcRect l="52762" t="-202" r="19738" b="44749"/>
          <a:stretch>
            <a:fillRect/>
          </a:stretch>
        </p:blipFill>
        <p:spPr bwMode="auto">
          <a:xfrm>
            <a:off x="9742652" y="2971237"/>
            <a:ext cx="1926626" cy="2913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Fußzeilenplatzhalter 17">
            <a:extLst>
              <a:ext uri="{FF2B5EF4-FFF2-40B4-BE49-F238E27FC236}">
                <a16:creationId xmlns:a16="http://schemas.microsoft.com/office/drawing/2014/main" id="{DE17E426-39CD-BBAB-0FE7-B0AD59C21BE8}"/>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5" name="Datumsplatzhalter 20">
            <a:extLst>
              <a:ext uri="{FF2B5EF4-FFF2-40B4-BE49-F238E27FC236}">
                <a16:creationId xmlns:a16="http://schemas.microsoft.com/office/drawing/2014/main" id="{8A899530-C854-DCC1-ECB5-FB48D5FD592C}"/>
              </a:ext>
            </a:extLst>
          </p:cNvPr>
          <p:cNvSpPr>
            <a:spLocks noGrp="1"/>
          </p:cNvSpPr>
          <p:nvPr>
            <p:ph type="dt" sz="half" idx="10"/>
          </p:nvPr>
        </p:nvSpPr>
        <p:spPr>
          <a:xfrm>
            <a:off x="838200" y="6356350"/>
            <a:ext cx="2743200" cy="365125"/>
          </a:xfrm>
        </p:spPr>
        <p:txBody>
          <a:bodyPr/>
          <a:lstStyle/>
          <a:p>
            <a:r>
              <a:rPr lang="de-DE" dirty="0"/>
              <a:t>23.06.2026</a:t>
            </a:r>
          </a:p>
        </p:txBody>
      </p:sp>
    </p:spTree>
    <p:extLst>
      <p:ext uri="{BB962C8B-B14F-4D97-AF65-F5344CB8AC3E}">
        <p14:creationId xmlns:p14="http://schemas.microsoft.com/office/powerpoint/2010/main" val="2803269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5DC1B-7BC6-853E-6BDD-7214F745358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01E454-538F-96F9-179A-BADA772A85FB}"/>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12 Wahl Vorstand</a:t>
            </a:r>
          </a:p>
        </p:txBody>
      </p:sp>
      <p:sp>
        <p:nvSpPr>
          <p:cNvPr id="4" name="Rechteck 3">
            <a:extLst>
              <a:ext uri="{FF2B5EF4-FFF2-40B4-BE49-F238E27FC236}">
                <a16:creationId xmlns:a16="http://schemas.microsoft.com/office/drawing/2014/main" id="{FC726089-D3CC-5A92-8D44-E100EDE9D7D6}"/>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538989DC-873C-3F10-0A7D-024E1164B0C4}"/>
              </a:ext>
            </a:extLst>
          </p:cNvPr>
          <p:cNvSpPr/>
          <p:nvPr/>
        </p:nvSpPr>
        <p:spPr>
          <a:xfrm>
            <a:off x="9367602" y="1567840"/>
            <a:ext cx="2574524" cy="861134"/>
          </a:xfrm>
          <a:custGeom>
            <a:avLst/>
            <a:gdLst>
              <a:gd name="csX0" fmla="*/ 0 w 2574524"/>
              <a:gd name="csY0" fmla="*/ 430567 h 861134"/>
              <a:gd name="csX1" fmla="*/ 1287262 w 2574524"/>
              <a:gd name="csY1" fmla="*/ 0 h 861134"/>
              <a:gd name="csX2" fmla="*/ 2574524 w 2574524"/>
              <a:gd name="csY2" fmla="*/ 430567 h 861134"/>
              <a:gd name="csX3" fmla="*/ 1287262 w 2574524"/>
              <a:gd name="csY3" fmla="*/ 861134 h 861134"/>
              <a:gd name="csX4" fmla="*/ 0 w 2574524"/>
              <a:gd name="csY4" fmla="*/ 430567 h 861134"/>
            </a:gdLst>
            <a:ahLst/>
            <a:cxnLst>
              <a:cxn ang="0">
                <a:pos x="csX0" y="csY0"/>
              </a:cxn>
              <a:cxn ang="0">
                <a:pos x="csX1" y="csY1"/>
              </a:cxn>
              <a:cxn ang="0">
                <a:pos x="csX2" y="csY2"/>
              </a:cxn>
              <a:cxn ang="0">
                <a:pos x="csX3" y="csY3"/>
              </a:cxn>
              <a:cxn ang="0">
                <a:pos x="csX4" y="csY4"/>
              </a:cxn>
            </a:cxnLst>
            <a:rect l="l" t="t" r="r" b="b"/>
            <a:pathLst>
              <a:path w="2574524" h="861134" fill="none" extrusionOk="0">
                <a:moveTo>
                  <a:pt x="0" y="430567"/>
                </a:moveTo>
                <a:cubicBezTo>
                  <a:pt x="-73963" y="116690"/>
                  <a:pt x="549251" y="-52342"/>
                  <a:pt x="1287262" y="0"/>
                </a:cubicBezTo>
                <a:cubicBezTo>
                  <a:pt x="2014020" y="1876"/>
                  <a:pt x="2533577" y="182559"/>
                  <a:pt x="2574524" y="430567"/>
                </a:cubicBezTo>
                <a:cubicBezTo>
                  <a:pt x="2506164" y="650091"/>
                  <a:pt x="1870073" y="938985"/>
                  <a:pt x="1287262" y="861134"/>
                </a:cubicBezTo>
                <a:cubicBezTo>
                  <a:pt x="553542" y="857879"/>
                  <a:pt x="-1331" y="610837"/>
                  <a:pt x="0" y="430567"/>
                </a:cubicBezTo>
                <a:close/>
              </a:path>
              <a:path w="2574524" h="861134" stroke="0" extrusionOk="0">
                <a:moveTo>
                  <a:pt x="0" y="430567"/>
                </a:moveTo>
                <a:cubicBezTo>
                  <a:pt x="-56577" y="183226"/>
                  <a:pt x="538842" y="27331"/>
                  <a:pt x="1287262" y="0"/>
                </a:cubicBezTo>
                <a:cubicBezTo>
                  <a:pt x="2017924" y="-11358"/>
                  <a:pt x="2562502" y="182409"/>
                  <a:pt x="2574524" y="430567"/>
                </a:cubicBezTo>
                <a:cubicBezTo>
                  <a:pt x="2612265" y="677197"/>
                  <a:pt x="2082380" y="793987"/>
                  <a:pt x="1287262" y="861134"/>
                </a:cubicBezTo>
                <a:cubicBezTo>
                  <a:pt x="580417"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Wahlen</a:t>
            </a:r>
            <a:endParaRPr lang="de-DE" sz="2000" b="1" dirty="0">
              <a:solidFill>
                <a:schemeClr val="tx1"/>
              </a:solidFill>
              <a:latin typeface="+mj-lt"/>
            </a:endParaRPr>
          </a:p>
        </p:txBody>
      </p:sp>
      <p:sp>
        <p:nvSpPr>
          <p:cNvPr id="16" name="Ellipse 15">
            <a:extLst>
              <a:ext uri="{FF2B5EF4-FFF2-40B4-BE49-F238E27FC236}">
                <a16:creationId xmlns:a16="http://schemas.microsoft.com/office/drawing/2014/main" id="{3723FB6F-D6EF-232D-2A48-4F6F377EAE7E}"/>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a:extLst>
              <a:ext uri="{FF2B5EF4-FFF2-40B4-BE49-F238E27FC236}">
                <a16:creationId xmlns:a16="http://schemas.microsoft.com/office/drawing/2014/main" id="{AC18B4D5-C495-A0FD-C9F7-CE841EB96B21}"/>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oliennummernplatzhalter 18">
            <a:extLst>
              <a:ext uri="{FF2B5EF4-FFF2-40B4-BE49-F238E27FC236}">
                <a16:creationId xmlns:a16="http://schemas.microsoft.com/office/drawing/2014/main" id="{0FBBC7E6-5FE9-32B7-FAE6-6BA4962A9746}"/>
              </a:ext>
            </a:extLst>
          </p:cNvPr>
          <p:cNvSpPr>
            <a:spLocks noGrp="1"/>
          </p:cNvSpPr>
          <p:nvPr>
            <p:ph type="sldNum" sz="quarter" idx="12"/>
          </p:nvPr>
        </p:nvSpPr>
        <p:spPr/>
        <p:txBody>
          <a:bodyPr/>
          <a:lstStyle/>
          <a:p>
            <a:fld id="{FF26D450-241C-49D8-A09E-EB203266E317}" type="slidenum">
              <a:rPr lang="de-DE" smtClean="0"/>
              <a:t>29</a:t>
            </a:fld>
            <a:endParaRPr lang="de-DE"/>
          </a:p>
        </p:txBody>
      </p:sp>
      <p:sp>
        <p:nvSpPr>
          <p:cNvPr id="21" name="Inhaltsplatzhalter 2">
            <a:extLst>
              <a:ext uri="{FF2B5EF4-FFF2-40B4-BE49-F238E27FC236}">
                <a16:creationId xmlns:a16="http://schemas.microsoft.com/office/drawing/2014/main" id="{A81BD992-F4B6-7DF3-36B1-4A22D12637E5}"/>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8" name="Inhaltsplatzhalter 2">
            <a:extLst>
              <a:ext uri="{FF2B5EF4-FFF2-40B4-BE49-F238E27FC236}">
                <a16:creationId xmlns:a16="http://schemas.microsoft.com/office/drawing/2014/main" id="{48BE1641-37D2-A80E-AC1B-5F7285685215}"/>
              </a:ext>
            </a:extLst>
          </p:cNvPr>
          <p:cNvSpPr txBox="1">
            <a:spLocks/>
          </p:cNvSpPr>
          <p:nvPr/>
        </p:nvSpPr>
        <p:spPr>
          <a:xfrm>
            <a:off x="496389" y="1456800"/>
            <a:ext cx="8479931"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None/>
            </a:pPr>
            <a:r>
              <a:rPr lang="de-DE" sz="1600" b="1" dirty="0">
                <a:solidFill>
                  <a:srgbClr val="ADC217"/>
                </a:solidFill>
                <a:latin typeface="+mj-lt"/>
                <a:sym typeface="Wingdings" panose="05000000000000000000" pitchFamily="2" charset="2"/>
              </a:rPr>
              <a:t>Wahl Vorstand</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Neuwahl/Bestätigung von Herrn Kütbach als Vorsitzenden</a:t>
            </a:r>
          </a:p>
          <a:p>
            <a:pPr marL="0" indent="0" fontAlgn="auto">
              <a:lnSpc>
                <a:spcPct val="150000"/>
              </a:lnSpc>
              <a:spcBef>
                <a:spcPts val="0"/>
              </a:spcBef>
              <a:spcAft>
                <a:spcPts val="0"/>
              </a:spcAft>
              <a:buNone/>
            </a:pPr>
            <a:endParaRPr lang="de-DE" sz="1600" b="1" dirty="0">
              <a:solidFill>
                <a:srgbClr val="ADC217"/>
              </a:solidFill>
              <a:highlight>
                <a:srgbClr val="FFFF00"/>
              </a:highlight>
              <a:sym typeface="Wingdings" panose="05000000000000000000" pitchFamily="2" charset="2"/>
            </a:endParaRPr>
          </a:p>
          <a:p>
            <a:pPr marL="0" indent="0" fontAlgn="auto">
              <a:lnSpc>
                <a:spcPct val="150000"/>
              </a:lnSpc>
              <a:spcBef>
                <a:spcPts val="0"/>
              </a:spcBef>
              <a:spcAft>
                <a:spcPts val="0"/>
              </a:spcAft>
              <a:buNone/>
            </a:pPr>
            <a:r>
              <a:rPr lang="de-DE" sz="1600" b="1" dirty="0">
                <a:solidFill>
                  <a:srgbClr val="ADC217"/>
                </a:solidFill>
                <a:latin typeface="+mj-lt"/>
                <a:sym typeface="Wingdings" panose="05000000000000000000" pitchFamily="2" charset="2"/>
              </a:rPr>
              <a:t>Verabschiedung Herr Rebien und Neuwahl </a:t>
            </a:r>
            <a:endParaRPr lang="de-DE" sz="1600" dirty="0">
              <a:solidFill>
                <a:prstClr val="black"/>
              </a:solidFill>
              <a:latin typeface="+mj-lt"/>
              <a:sym typeface="Wingdings" panose="05000000000000000000" pitchFamily="2" charset="2"/>
            </a:endParaRP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Vorschlag für neues Vorstandsmitglied: Ronny Zeller</a:t>
            </a:r>
          </a:p>
          <a:p>
            <a:pPr marL="0" indent="0" fontAlgn="auto">
              <a:lnSpc>
                <a:spcPct val="150000"/>
              </a:lnSpc>
              <a:spcBef>
                <a:spcPts val="0"/>
              </a:spcBef>
              <a:spcAft>
                <a:spcPts val="0"/>
              </a:spcAft>
              <a:buNone/>
            </a:pPr>
            <a:endParaRPr lang="de-DE" sz="1600" dirty="0">
              <a:solidFill>
                <a:prstClr val="black"/>
              </a:solidFill>
              <a:latin typeface="+mj-lt"/>
              <a:sym typeface="Wingdings" panose="05000000000000000000" pitchFamily="2" charset="2"/>
            </a:endParaRPr>
          </a:p>
          <a:p>
            <a:pPr fontAlgn="auto">
              <a:lnSpc>
                <a:spcPct val="150000"/>
              </a:lnSpc>
              <a:spcBef>
                <a:spcPts val="0"/>
              </a:spcBef>
              <a:spcAft>
                <a:spcPts val="0"/>
              </a:spcAft>
              <a:buFont typeface="Calibri" panose="020F0502020204030204" pitchFamily="34" charset="0"/>
              <a:buChar char="∙"/>
            </a:pPr>
            <a:endParaRPr lang="de-DE" sz="1600" dirty="0">
              <a:solidFill>
                <a:prstClr val="black"/>
              </a:solidFill>
              <a:latin typeface="+mj-lt"/>
              <a:sym typeface="Wingdings" panose="05000000000000000000" pitchFamily="2" charset="2"/>
            </a:endParaRPr>
          </a:p>
          <a:p>
            <a:pPr marL="0" indent="0" fontAlgn="auto">
              <a:lnSpc>
                <a:spcPct val="150000"/>
              </a:lnSpc>
              <a:spcBef>
                <a:spcPts val="0"/>
              </a:spcBef>
              <a:spcAft>
                <a:spcPts val="0"/>
              </a:spcAft>
              <a:buNone/>
            </a:pPr>
            <a:endParaRPr lang="de-DE" sz="1600" dirty="0">
              <a:solidFill>
                <a:prstClr val="black"/>
              </a:solidFill>
              <a:latin typeface="+mj-lt"/>
              <a:sym typeface="Wingdings" panose="05000000000000000000" pitchFamily="2" charset="2"/>
            </a:endParaRPr>
          </a:p>
          <a:p>
            <a:pPr marL="0" indent="0" fontAlgn="auto">
              <a:lnSpc>
                <a:spcPct val="150000"/>
              </a:lnSpc>
              <a:spcBef>
                <a:spcPts val="0"/>
              </a:spcBef>
              <a:spcAft>
                <a:spcPts val="0"/>
              </a:spcAft>
              <a:buNone/>
            </a:pPr>
            <a:endParaRPr lang="de-DE" sz="1600" dirty="0">
              <a:solidFill>
                <a:prstClr val="black"/>
              </a:solidFill>
              <a:latin typeface="+mj-lt"/>
              <a:sym typeface="Wingdings" panose="05000000000000000000" pitchFamily="2" charset="2"/>
            </a:endParaRPr>
          </a:p>
        </p:txBody>
      </p:sp>
      <p:pic>
        <p:nvPicPr>
          <p:cNvPr id="1026" name="Picture 2" descr="Ronny Zeller wird erster Amtsdirektor im Amt Kellinghusen">
            <a:extLst>
              <a:ext uri="{FF2B5EF4-FFF2-40B4-BE49-F238E27FC236}">
                <a16:creationId xmlns:a16="http://schemas.microsoft.com/office/drawing/2014/main" id="{85AD5DC5-9A93-0298-8771-A0A7D6D6E01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
                    </a14:imgEffect>
                  </a14:imgLayer>
                </a14:imgProps>
              </a:ext>
              <a:ext uri="{28A0092B-C50C-407E-A947-70E740481C1C}">
                <a14:useLocalDpi xmlns:a14="http://schemas.microsoft.com/office/drawing/2010/main" val="0"/>
              </a:ext>
            </a:extLst>
          </a:blip>
          <a:srcRect l="52762" t="-202" r="19738" b="44749"/>
          <a:stretch>
            <a:fillRect/>
          </a:stretch>
        </p:blipFill>
        <p:spPr bwMode="auto">
          <a:xfrm>
            <a:off x="9742652" y="2971237"/>
            <a:ext cx="1926626" cy="2913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Drei Personen stehen vor einer Landschaft mit Wasser und Stadtansicht im Hintergrund.">
            <a:extLst>
              <a:ext uri="{FF2B5EF4-FFF2-40B4-BE49-F238E27FC236}">
                <a16:creationId xmlns:a16="http://schemas.microsoft.com/office/drawing/2014/main" id="{988406CF-F4CB-F2C8-1320-C4C9FFDD7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225" y="3260604"/>
            <a:ext cx="3457095" cy="2592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Fußzeilenplatzhalter 17">
            <a:extLst>
              <a:ext uri="{FF2B5EF4-FFF2-40B4-BE49-F238E27FC236}">
                <a16:creationId xmlns:a16="http://schemas.microsoft.com/office/drawing/2014/main" id="{90F0CF3A-E5BE-AFC2-5637-283CFBA17E2E}"/>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5" name="Datumsplatzhalter 20">
            <a:extLst>
              <a:ext uri="{FF2B5EF4-FFF2-40B4-BE49-F238E27FC236}">
                <a16:creationId xmlns:a16="http://schemas.microsoft.com/office/drawing/2014/main" id="{24EA3414-4227-A76F-BCD0-72BFE56744EF}"/>
              </a:ext>
            </a:extLst>
          </p:cNvPr>
          <p:cNvSpPr>
            <a:spLocks noGrp="1"/>
          </p:cNvSpPr>
          <p:nvPr>
            <p:ph type="dt" sz="half" idx="10"/>
          </p:nvPr>
        </p:nvSpPr>
        <p:spPr>
          <a:xfrm>
            <a:off x="838200" y="6356350"/>
            <a:ext cx="2743200" cy="365125"/>
          </a:xfrm>
        </p:spPr>
        <p:txBody>
          <a:bodyPr/>
          <a:lstStyle/>
          <a:p>
            <a:r>
              <a:rPr lang="de-DE" dirty="0"/>
              <a:t>23.06.2026</a:t>
            </a:r>
          </a:p>
        </p:txBody>
      </p:sp>
    </p:spTree>
    <p:extLst>
      <p:ext uri="{BB962C8B-B14F-4D97-AF65-F5344CB8AC3E}">
        <p14:creationId xmlns:p14="http://schemas.microsoft.com/office/powerpoint/2010/main" val="1384743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C139-ED8B-9594-C89B-92105659844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Tagesordnung</a:t>
            </a:r>
          </a:p>
        </p:txBody>
      </p:sp>
      <p:sp>
        <p:nvSpPr>
          <p:cNvPr id="3" name="Inhaltsplatzhalter 2">
            <a:extLst>
              <a:ext uri="{FF2B5EF4-FFF2-40B4-BE49-F238E27FC236}">
                <a16:creationId xmlns:a16="http://schemas.microsoft.com/office/drawing/2014/main" id="{EFFB4A6C-2C27-EAC3-54B3-140989C638DE}"/>
              </a:ext>
            </a:extLst>
          </p:cNvPr>
          <p:cNvSpPr>
            <a:spLocks noGrp="1"/>
          </p:cNvSpPr>
          <p:nvPr>
            <p:ph idx="1"/>
          </p:nvPr>
        </p:nvSpPr>
        <p:spPr>
          <a:xfrm>
            <a:off x="496389" y="1456509"/>
            <a:ext cx="4807523" cy="4776654"/>
          </a:xfrm>
          <a:solidFill>
            <a:srgbClr val="E8F1C7"/>
          </a:solidFill>
        </p:spPr>
        <p:txBody>
          <a:bodyPr numCol="1">
            <a:normAutofit/>
          </a:bodyPr>
          <a:lstStyle/>
          <a:p>
            <a:pPr marL="342900" indent="-342900">
              <a:buFont typeface="+mj-lt"/>
              <a:buAutoNum type="arabicPeriod"/>
            </a:pPr>
            <a:endParaRPr lang="de-DE" sz="1600" i="0" dirty="0">
              <a:solidFill>
                <a:srgbClr val="000000"/>
              </a:solidFill>
              <a:effectLst/>
              <a:latin typeface="+mj-lt"/>
            </a:endParaRPr>
          </a:p>
          <a:p>
            <a:pPr marL="342900" indent="-342900">
              <a:buFont typeface="+mj-lt"/>
              <a:buAutoNum type="arabicPeriod"/>
            </a:pPr>
            <a:r>
              <a:rPr lang="de-DE" sz="1600" i="0" dirty="0">
                <a:solidFill>
                  <a:srgbClr val="000000"/>
                </a:solidFill>
                <a:effectLst/>
                <a:latin typeface="+mj-lt"/>
              </a:rPr>
              <a:t>Begrüßung</a:t>
            </a:r>
          </a:p>
          <a:p>
            <a:pPr marL="342900" indent="-342900">
              <a:buFont typeface="+mj-lt"/>
              <a:buAutoNum type="arabicPeriod"/>
            </a:pPr>
            <a:r>
              <a:rPr lang="de-DE" sz="1600" i="0" dirty="0">
                <a:solidFill>
                  <a:srgbClr val="000000"/>
                </a:solidFill>
                <a:effectLst/>
                <a:latin typeface="+mj-lt"/>
              </a:rPr>
              <a:t>Feststellung der Beschlussfähigkeit</a:t>
            </a:r>
          </a:p>
          <a:p>
            <a:pPr marL="342900" indent="-342900">
              <a:buFont typeface="+mj-lt"/>
              <a:buAutoNum type="arabicPeriod"/>
            </a:pPr>
            <a:r>
              <a:rPr lang="de-DE" sz="1600" i="0" dirty="0">
                <a:solidFill>
                  <a:srgbClr val="000000"/>
                </a:solidFill>
                <a:effectLst/>
                <a:latin typeface="+mj-lt"/>
              </a:rPr>
              <a:t>Genehmigung der </a:t>
            </a:r>
            <a:r>
              <a:rPr lang="de-DE" sz="1600" i="0" dirty="0">
                <a:solidFill>
                  <a:srgbClr val="FF0000"/>
                </a:solidFill>
                <a:effectLst/>
                <a:latin typeface="+mj-lt"/>
              </a:rPr>
              <a:t>geänderten</a:t>
            </a:r>
            <a:r>
              <a:rPr lang="de-DE" sz="1600" i="0" dirty="0">
                <a:solidFill>
                  <a:srgbClr val="000000"/>
                </a:solidFill>
                <a:effectLst/>
                <a:latin typeface="+mj-lt"/>
              </a:rPr>
              <a:t> Tagesordnung</a:t>
            </a:r>
          </a:p>
          <a:p>
            <a:pPr marL="342900" indent="-342900">
              <a:buFont typeface="+mj-lt"/>
              <a:buAutoNum type="arabicPeriod"/>
            </a:pPr>
            <a:r>
              <a:rPr lang="de-DE" sz="1600" i="0" dirty="0">
                <a:solidFill>
                  <a:srgbClr val="000000"/>
                </a:solidFill>
                <a:effectLst/>
                <a:latin typeface="+mj-lt"/>
              </a:rPr>
              <a:t>Genehmigung des Protokolls </a:t>
            </a:r>
          </a:p>
          <a:p>
            <a:pPr marL="800100" lvl="1" indent="-342900">
              <a:buFont typeface="+mj-lt"/>
              <a:buAutoNum type="alphaLcParenR"/>
            </a:pPr>
            <a:r>
              <a:rPr lang="de-DE" sz="1600" i="0" dirty="0">
                <a:solidFill>
                  <a:srgbClr val="000000"/>
                </a:solidFill>
                <a:effectLst/>
                <a:latin typeface="+mj-lt"/>
              </a:rPr>
              <a:t>der Sitzung vom 24.06.2025 </a:t>
            </a:r>
          </a:p>
          <a:p>
            <a:pPr marL="800100" lvl="1" indent="-342900">
              <a:buFont typeface="+mj-lt"/>
              <a:buAutoNum type="alphaLcParenR"/>
            </a:pPr>
            <a:r>
              <a:rPr lang="de-DE" sz="1600" i="0" dirty="0">
                <a:solidFill>
                  <a:srgbClr val="000000"/>
                </a:solidFill>
                <a:effectLst/>
                <a:latin typeface="+mj-lt"/>
              </a:rPr>
              <a:t>des Umlaufbeschlusses vom 20.08.2025 (Evaluierung) </a:t>
            </a:r>
          </a:p>
          <a:p>
            <a:pPr marL="800100" lvl="1" indent="-342900">
              <a:buFont typeface="+mj-lt"/>
              <a:buAutoNum type="alphaLcParenR"/>
            </a:pPr>
            <a:r>
              <a:rPr lang="de-DE" sz="1600" dirty="0">
                <a:solidFill>
                  <a:srgbClr val="000000"/>
                </a:solidFill>
                <a:latin typeface="+mj-lt"/>
              </a:rPr>
              <a:t>des Umlaufbeschlusses vom</a:t>
            </a:r>
            <a:r>
              <a:rPr lang="de-DE" sz="1600" i="0" dirty="0">
                <a:solidFill>
                  <a:srgbClr val="000000"/>
                </a:solidFill>
                <a:effectLst/>
                <a:latin typeface="+mj-lt"/>
              </a:rPr>
              <a:t> 10.03.2026 (Jugendvertretung)</a:t>
            </a:r>
          </a:p>
          <a:p>
            <a:pPr marL="342900" indent="-342900">
              <a:buFont typeface="+mj-lt"/>
              <a:buAutoNum type="arabicPeriod"/>
            </a:pPr>
            <a:r>
              <a:rPr lang="de-DE" sz="1600" i="0" dirty="0">
                <a:solidFill>
                  <a:srgbClr val="000000"/>
                </a:solidFill>
                <a:effectLst/>
                <a:latin typeface="+mj-lt"/>
              </a:rPr>
              <a:t>Bericht des Vorstandes und der Geschäftsstelle</a:t>
            </a:r>
          </a:p>
          <a:p>
            <a:pPr marL="342900" indent="-342900">
              <a:buFont typeface="+mj-lt"/>
              <a:buAutoNum type="arabicPeriod"/>
            </a:pPr>
            <a:r>
              <a:rPr lang="de-DE" sz="1600" i="0" dirty="0">
                <a:solidFill>
                  <a:srgbClr val="000000"/>
                </a:solidFill>
                <a:effectLst/>
                <a:latin typeface="+mj-lt"/>
              </a:rPr>
              <a:t>Bericht der </a:t>
            </a:r>
            <a:r>
              <a:rPr lang="de-DE" sz="1600" i="0" dirty="0" err="1">
                <a:solidFill>
                  <a:srgbClr val="000000"/>
                </a:solidFill>
                <a:effectLst/>
                <a:latin typeface="+mj-lt"/>
              </a:rPr>
              <a:t>Kassenprüfer:innen</a:t>
            </a:r>
            <a:r>
              <a:rPr lang="de-DE" sz="1600" i="0" dirty="0">
                <a:solidFill>
                  <a:srgbClr val="000000"/>
                </a:solidFill>
                <a:effectLst/>
                <a:latin typeface="+mj-lt"/>
              </a:rPr>
              <a:t> zum Berichtsjahr 2025</a:t>
            </a:r>
          </a:p>
          <a:p>
            <a:pPr marL="342900" indent="-342900">
              <a:buFont typeface="+mj-lt"/>
              <a:buAutoNum type="arabicPeriod"/>
            </a:pPr>
            <a:r>
              <a:rPr lang="de-DE" sz="1600" i="0" dirty="0">
                <a:solidFill>
                  <a:srgbClr val="000000"/>
                </a:solidFill>
                <a:effectLst/>
                <a:latin typeface="+mj-lt"/>
              </a:rPr>
              <a:t>Haushalt 2026</a:t>
            </a:r>
          </a:p>
          <a:p>
            <a:pPr marL="342900" indent="-342900">
              <a:buFont typeface="+mj-lt"/>
              <a:buAutoNum type="arabicPeriod"/>
            </a:pPr>
            <a:r>
              <a:rPr lang="de-DE" sz="1600" dirty="0">
                <a:solidFill>
                  <a:srgbClr val="000000"/>
                </a:solidFill>
                <a:latin typeface="+mj-lt"/>
              </a:rPr>
              <a:t>Beschluss: Aufnahme neuer Mitglieder</a:t>
            </a:r>
          </a:p>
          <a:p>
            <a:pPr marL="342900" indent="-342900">
              <a:buFont typeface="+mj-lt"/>
              <a:buAutoNum type="arabicPeriod"/>
            </a:pPr>
            <a:endParaRPr lang="de-DE" sz="1600" i="0" dirty="0">
              <a:solidFill>
                <a:srgbClr val="000000"/>
              </a:solidFill>
              <a:effectLst/>
              <a:latin typeface="+mj-lt"/>
            </a:endParaRPr>
          </a:p>
        </p:txBody>
      </p:sp>
      <p:sp>
        <p:nvSpPr>
          <p:cNvPr id="4" name="Rechteck 3">
            <a:extLst>
              <a:ext uri="{FF2B5EF4-FFF2-40B4-BE49-F238E27FC236}">
                <a16:creationId xmlns:a16="http://schemas.microsoft.com/office/drawing/2014/main" id="{7A4F6665-3D57-6A0E-7788-0321F4E1DC81}"/>
              </a:ext>
            </a:extLst>
          </p:cNvPr>
          <p:cNvSpPr/>
          <p:nvPr/>
        </p:nvSpPr>
        <p:spPr>
          <a:xfrm>
            <a:off x="-418011" y="1118528"/>
            <a:ext cx="13241383" cy="45719"/>
          </a:xfrm>
          <a:custGeom>
            <a:avLst/>
            <a:gdLst>
              <a:gd name="csX0" fmla="*/ 0 w 13241383"/>
              <a:gd name="csY0" fmla="*/ 0 h 45719"/>
              <a:gd name="csX1" fmla="*/ 310885 w 13241383"/>
              <a:gd name="csY1" fmla="*/ 0 h 45719"/>
              <a:gd name="csX2" fmla="*/ 886597 w 13241383"/>
              <a:gd name="csY2" fmla="*/ 0 h 45719"/>
              <a:gd name="csX3" fmla="*/ 1594723 w 13241383"/>
              <a:gd name="csY3" fmla="*/ 0 h 45719"/>
              <a:gd name="csX4" fmla="*/ 2038022 w 13241383"/>
              <a:gd name="csY4" fmla="*/ 0 h 45719"/>
              <a:gd name="csX5" fmla="*/ 2878562 w 13241383"/>
              <a:gd name="csY5" fmla="*/ 0 h 45719"/>
              <a:gd name="csX6" fmla="*/ 3454274 w 13241383"/>
              <a:gd name="csY6" fmla="*/ 0 h 45719"/>
              <a:gd name="csX7" fmla="*/ 3765158 w 13241383"/>
              <a:gd name="csY7" fmla="*/ 0 h 45719"/>
              <a:gd name="csX8" fmla="*/ 4208457 w 13241383"/>
              <a:gd name="csY8" fmla="*/ 0 h 45719"/>
              <a:gd name="csX9" fmla="*/ 4784169 w 13241383"/>
              <a:gd name="csY9" fmla="*/ 0 h 45719"/>
              <a:gd name="csX10" fmla="*/ 5492295 w 13241383"/>
              <a:gd name="csY10" fmla="*/ 0 h 45719"/>
              <a:gd name="csX11" fmla="*/ 6332835 w 13241383"/>
              <a:gd name="csY11" fmla="*/ 0 h 45719"/>
              <a:gd name="csX12" fmla="*/ 7173375 w 13241383"/>
              <a:gd name="csY12" fmla="*/ 0 h 45719"/>
              <a:gd name="csX13" fmla="*/ 7616674 w 13241383"/>
              <a:gd name="csY13" fmla="*/ 0 h 45719"/>
              <a:gd name="csX14" fmla="*/ 8059972 w 13241383"/>
              <a:gd name="csY14" fmla="*/ 0 h 45719"/>
              <a:gd name="csX15" fmla="*/ 8900512 w 13241383"/>
              <a:gd name="csY15" fmla="*/ 0 h 45719"/>
              <a:gd name="csX16" fmla="*/ 9741052 w 13241383"/>
              <a:gd name="csY16" fmla="*/ 0 h 45719"/>
              <a:gd name="csX17" fmla="*/ 10051937 w 13241383"/>
              <a:gd name="csY17" fmla="*/ 0 h 45719"/>
              <a:gd name="csX18" fmla="*/ 10627649 w 13241383"/>
              <a:gd name="csY18" fmla="*/ 0 h 45719"/>
              <a:gd name="csX19" fmla="*/ 10938534 w 13241383"/>
              <a:gd name="csY19" fmla="*/ 0 h 45719"/>
              <a:gd name="csX20" fmla="*/ 11117005 w 13241383"/>
              <a:gd name="csY20" fmla="*/ 0 h 45719"/>
              <a:gd name="csX21" fmla="*/ 11295475 w 13241383"/>
              <a:gd name="csY21" fmla="*/ 0 h 45719"/>
              <a:gd name="csX22" fmla="*/ 11871188 w 13241383"/>
              <a:gd name="csY22" fmla="*/ 0 h 45719"/>
              <a:gd name="csX23" fmla="*/ 12579314 w 13241383"/>
              <a:gd name="csY23" fmla="*/ 0 h 45719"/>
              <a:gd name="csX24" fmla="*/ 13241383 w 13241383"/>
              <a:gd name="csY24" fmla="*/ 0 h 45719"/>
              <a:gd name="csX25" fmla="*/ 13241383 w 13241383"/>
              <a:gd name="csY25" fmla="*/ 45719 h 45719"/>
              <a:gd name="csX26" fmla="*/ 12665671 w 13241383"/>
              <a:gd name="csY26" fmla="*/ 45719 h 45719"/>
              <a:gd name="csX27" fmla="*/ 12354786 w 13241383"/>
              <a:gd name="csY27" fmla="*/ 45719 h 45719"/>
              <a:gd name="csX28" fmla="*/ 11779074 w 13241383"/>
              <a:gd name="csY28" fmla="*/ 45719 h 45719"/>
              <a:gd name="csX29" fmla="*/ 11203361 w 13241383"/>
              <a:gd name="csY29" fmla="*/ 45719 h 45719"/>
              <a:gd name="csX30" fmla="*/ 10627649 w 13241383"/>
              <a:gd name="csY30" fmla="*/ 45719 h 45719"/>
              <a:gd name="csX31" fmla="*/ 10449178 w 13241383"/>
              <a:gd name="csY31" fmla="*/ 45719 h 45719"/>
              <a:gd name="csX32" fmla="*/ 10138294 w 13241383"/>
              <a:gd name="csY32" fmla="*/ 45719 h 45719"/>
              <a:gd name="csX33" fmla="*/ 9297754 w 13241383"/>
              <a:gd name="csY33" fmla="*/ 45719 h 45719"/>
              <a:gd name="csX34" fmla="*/ 8986869 w 13241383"/>
              <a:gd name="csY34" fmla="*/ 45719 h 45719"/>
              <a:gd name="csX35" fmla="*/ 8146329 w 13241383"/>
              <a:gd name="csY35" fmla="*/ 45719 h 45719"/>
              <a:gd name="csX36" fmla="*/ 7967858 w 13241383"/>
              <a:gd name="csY36" fmla="*/ 45719 h 45719"/>
              <a:gd name="csX37" fmla="*/ 7789387 w 13241383"/>
              <a:gd name="csY37" fmla="*/ 45719 h 45719"/>
              <a:gd name="csX38" fmla="*/ 7478503 w 13241383"/>
              <a:gd name="csY38" fmla="*/ 45719 h 45719"/>
              <a:gd name="csX39" fmla="*/ 6770377 w 13241383"/>
              <a:gd name="csY39" fmla="*/ 45719 h 45719"/>
              <a:gd name="csX40" fmla="*/ 5929837 w 13241383"/>
              <a:gd name="csY40" fmla="*/ 45719 h 45719"/>
              <a:gd name="csX41" fmla="*/ 5618952 w 13241383"/>
              <a:gd name="csY41" fmla="*/ 45719 h 45719"/>
              <a:gd name="csX42" fmla="*/ 5043240 w 13241383"/>
              <a:gd name="csY42" fmla="*/ 45719 h 45719"/>
              <a:gd name="csX43" fmla="*/ 4599941 w 13241383"/>
              <a:gd name="csY43" fmla="*/ 45719 h 45719"/>
              <a:gd name="csX44" fmla="*/ 3891815 w 13241383"/>
              <a:gd name="csY44" fmla="*/ 45719 h 45719"/>
              <a:gd name="csX45" fmla="*/ 3051275 w 13241383"/>
              <a:gd name="csY45" fmla="*/ 45719 h 45719"/>
              <a:gd name="csX46" fmla="*/ 2475563 w 13241383"/>
              <a:gd name="csY46" fmla="*/ 45719 h 45719"/>
              <a:gd name="csX47" fmla="*/ 2032264 w 13241383"/>
              <a:gd name="csY47" fmla="*/ 45719 h 45719"/>
              <a:gd name="csX48" fmla="*/ 1588966 w 13241383"/>
              <a:gd name="csY48" fmla="*/ 45719 h 45719"/>
              <a:gd name="csX49" fmla="*/ 880840 w 13241383"/>
              <a:gd name="csY49" fmla="*/ 45719 h 45719"/>
              <a:gd name="csX50" fmla="*/ 702369 w 13241383"/>
              <a:gd name="csY50" fmla="*/ 45719 h 45719"/>
              <a:gd name="csX51" fmla="*/ 523898 w 13241383"/>
              <a:gd name="csY51" fmla="*/ 45719 h 45719"/>
              <a:gd name="csX52" fmla="*/ 0 w 13241383"/>
              <a:gd name="csY52" fmla="*/ 45719 h 45719"/>
              <a:gd name="csX53" fmla="*/ 0 w 13241383"/>
              <a:gd name="csY53" fmla="*/ 0 h 457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13241383" h="45719" extrusionOk="0">
                <a:moveTo>
                  <a:pt x="0" y="0"/>
                </a:moveTo>
                <a:cubicBezTo>
                  <a:pt x="74118" y="-31192"/>
                  <a:pt x="186884" y="11630"/>
                  <a:pt x="310885" y="0"/>
                </a:cubicBezTo>
                <a:cubicBezTo>
                  <a:pt x="434886" y="-11630"/>
                  <a:pt x="615884" y="23336"/>
                  <a:pt x="886597" y="0"/>
                </a:cubicBezTo>
                <a:cubicBezTo>
                  <a:pt x="1157310" y="-23336"/>
                  <a:pt x="1242276" y="9140"/>
                  <a:pt x="1594723" y="0"/>
                </a:cubicBezTo>
                <a:cubicBezTo>
                  <a:pt x="1947170" y="-9140"/>
                  <a:pt x="1884522" y="5674"/>
                  <a:pt x="2038022" y="0"/>
                </a:cubicBezTo>
                <a:cubicBezTo>
                  <a:pt x="2191522" y="-5674"/>
                  <a:pt x="2650950" y="93106"/>
                  <a:pt x="2878562" y="0"/>
                </a:cubicBezTo>
                <a:cubicBezTo>
                  <a:pt x="3106174" y="-93106"/>
                  <a:pt x="3315987" y="61008"/>
                  <a:pt x="3454274" y="0"/>
                </a:cubicBezTo>
                <a:cubicBezTo>
                  <a:pt x="3592561" y="-61008"/>
                  <a:pt x="3618655" y="15756"/>
                  <a:pt x="3765158" y="0"/>
                </a:cubicBezTo>
                <a:cubicBezTo>
                  <a:pt x="3911661" y="-15756"/>
                  <a:pt x="4016779" y="30494"/>
                  <a:pt x="4208457" y="0"/>
                </a:cubicBezTo>
                <a:cubicBezTo>
                  <a:pt x="4400135" y="-30494"/>
                  <a:pt x="4645007" y="24281"/>
                  <a:pt x="4784169" y="0"/>
                </a:cubicBezTo>
                <a:cubicBezTo>
                  <a:pt x="4923331" y="-24281"/>
                  <a:pt x="5153543" y="70054"/>
                  <a:pt x="5492295" y="0"/>
                </a:cubicBezTo>
                <a:cubicBezTo>
                  <a:pt x="5831047" y="-70054"/>
                  <a:pt x="5955611" y="44956"/>
                  <a:pt x="6332835" y="0"/>
                </a:cubicBezTo>
                <a:cubicBezTo>
                  <a:pt x="6710059" y="-44956"/>
                  <a:pt x="6779343" y="29711"/>
                  <a:pt x="7173375" y="0"/>
                </a:cubicBezTo>
                <a:cubicBezTo>
                  <a:pt x="7567407" y="-29711"/>
                  <a:pt x="7397869" y="49605"/>
                  <a:pt x="7616674" y="0"/>
                </a:cubicBezTo>
                <a:cubicBezTo>
                  <a:pt x="7835479" y="-49605"/>
                  <a:pt x="7913317" y="23871"/>
                  <a:pt x="8059972" y="0"/>
                </a:cubicBezTo>
                <a:cubicBezTo>
                  <a:pt x="8206627" y="-23871"/>
                  <a:pt x="8638453" y="44770"/>
                  <a:pt x="8900512" y="0"/>
                </a:cubicBezTo>
                <a:cubicBezTo>
                  <a:pt x="9162571" y="-44770"/>
                  <a:pt x="9333228" y="44136"/>
                  <a:pt x="9741052" y="0"/>
                </a:cubicBezTo>
                <a:cubicBezTo>
                  <a:pt x="10148876" y="-44136"/>
                  <a:pt x="9938912" y="1558"/>
                  <a:pt x="10051937" y="0"/>
                </a:cubicBezTo>
                <a:cubicBezTo>
                  <a:pt x="10164962" y="-1558"/>
                  <a:pt x="10462634" y="65604"/>
                  <a:pt x="10627649" y="0"/>
                </a:cubicBezTo>
                <a:cubicBezTo>
                  <a:pt x="10792664" y="-65604"/>
                  <a:pt x="10819630" y="31930"/>
                  <a:pt x="10938534" y="0"/>
                </a:cubicBezTo>
                <a:cubicBezTo>
                  <a:pt x="11057438" y="-31930"/>
                  <a:pt x="11039307" y="16600"/>
                  <a:pt x="11117005" y="0"/>
                </a:cubicBezTo>
                <a:cubicBezTo>
                  <a:pt x="11194703" y="-16600"/>
                  <a:pt x="11209953" y="14817"/>
                  <a:pt x="11295475" y="0"/>
                </a:cubicBezTo>
                <a:cubicBezTo>
                  <a:pt x="11380997" y="-14817"/>
                  <a:pt x="11717509" y="44945"/>
                  <a:pt x="11871188" y="0"/>
                </a:cubicBezTo>
                <a:cubicBezTo>
                  <a:pt x="12024867" y="-44945"/>
                  <a:pt x="12401633" y="59695"/>
                  <a:pt x="12579314" y="0"/>
                </a:cubicBezTo>
                <a:cubicBezTo>
                  <a:pt x="12756995" y="-59695"/>
                  <a:pt x="13087883" y="33949"/>
                  <a:pt x="13241383" y="0"/>
                </a:cubicBezTo>
                <a:cubicBezTo>
                  <a:pt x="13242877" y="14051"/>
                  <a:pt x="13240561" y="36334"/>
                  <a:pt x="13241383" y="45719"/>
                </a:cubicBezTo>
                <a:cubicBezTo>
                  <a:pt x="12989697" y="81409"/>
                  <a:pt x="12828785" y="27252"/>
                  <a:pt x="12665671" y="45719"/>
                </a:cubicBezTo>
                <a:cubicBezTo>
                  <a:pt x="12502557" y="64186"/>
                  <a:pt x="12427825" y="11967"/>
                  <a:pt x="12354786" y="45719"/>
                </a:cubicBezTo>
                <a:cubicBezTo>
                  <a:pt x="12281747" y="79471"/>
                  <a:pt x="12025134" y="10753"/>
                  <a:pt x="11779074" y="45719"/>
                </a:cubicBezTo>
                <a:cubicBezTo>
                  <a:pt x="11533014" y="80685"/>
                  <a:pt x="11398508" y="-17494"/>
                  <a:pt x="11203361" y="45719"/>
                </a:cubicBezTo>
                <a:cubicBezTo>
                  <a:pt x="11008214" y="108932"/>
                  <a:pt x="10832992" y="25238"/>
                  <a:pt x="10627649" y="45719"/>
                </a:cubicBezTo>
                <a:cubicBezTo>
                  <a:pt x="10422306" y="66200"/>
                  <a:pt x="10493809" y="33828"/>
                  <a:pt x="10449178" y="45719"/>
                </a:cubicBezTo>
                <a:cubicBezTo>
                  <a:pt x="10404547" y="57610"/>
                  <a:pt x="10213338" y="26291"/>
                  <a:pt x="10138294" y="45719"/>
                </a:cubicBezTo>
                <a:cubicBezTo>
                  <a:pt x="10063250" y="65147"/>
                  <a:pt x="9597897" y="-16206"/>
                  <a:pt x="9297754" y="45719"/>
                </a:cubicBezTo>
                <a:cubicBezTo>
                  <a:pt x="8997611" y="107644"/>
                  <a:pt x="9110989" y="29122"/>
                  <a:pt x="8986869" y="45719"/>
                </a:cubicBezTo>
                <a:cubicBezTo>
                  <a:pt x="8862749" y="62316"/>
                  <a:pt x="8545637" y="-52919"/>
                  <a:pt x="8146329" y="45719"/>
                </a:cubicBezTo>
                <a:cubicBezTo>
                  <a:pt x="7747021" y="144357"/>
                  <a:pt x="8017111" y="40132"/>
                  <a:pt x="7967858" y="45719"/>
                </a:cubicBezTo>
                <a:cubicBezTo>
                  <a:pt x="7918605" y="51306"/>
                  <a:pt x="7862135" y="29172"/>
                  <a:pt x="7789387" y="45719"/>
                </a:cubicBezTo>
                <a:cubicBezTo>
                  <a:pt x="7716639" y="62266"/>
                  <a:pt x="7545962" y="42063"/>
                  <a:pt x="7478503" y="45719"/>
                </a:cubicBezTo>
                <a:cubicBezTo>
                  <a:pt x="7411044" y="49375"/>
                  <a:pt x="6999746" y="9840"/>
                  <a:pt x="6770377" y="45719"/>
                </a:cubicBezTo>
                <a:cubicBezTo>
                  <a:pt x="6541008" y="81598"/>
                  <a:pt x="6223853" y="28944"/>
                  <a:pt x="5929837" y="45719"/>
                </a:cubicBezTo>
                <a:cubicBezTo>
                  <a:pt x="5635821" y="62494"/>
                  <a:pt x="5707185" y="14638"/>
                  <a:pt x="5618952" y="45719"/>
                </a:cubicBezTo>
                <a:cubicBezTo>
                  <a:pt x="5530719" y="76800"/>
                  <a:pt x="5176851" y="5390"/>
                  <a:pt x="5043240" y="45719"/>
                </a:cubicBezTo>
                <a:cubicBezTo>
                  <a:pt x="4909629" y="86048"/>
                  <a:pt x="4693128" y="44453"/>
                  <a:pt x="4599941" y="45719"/>
                </a:cubicBezTo>
                <a:cubicBezTo>
                  <a:pt x="4506754" y="46985"/>
                  <a:pt x="4150822" y="-30243"/>
                  <a:pt x="3891815" y="45719"/>
                </a:cubicBezTo>
                <a:cubicBezTo>
                  <a:pt x="3632808" y="121681"/>
                  <a:pt x="3249182" y="23070"/>
                  <a:pt x="3051275" y="45719"/>
                </a:cubicBezTo>
                <a:cubicBezTo>
                  <a:pt x="2853368" y="68368"/>
                  <a:pt x="2614450" y="-12796"/>
                  <a:pt x="2475563" y="45719"/>
                </a:cubicBezTo>
                <a:cubicBezTo>
                  <a:pt x="2336676" y="104234"/>
                  <a:pt x="2171023" y="40534"/>
                  <a:pt x="2032264" y="45719"/>
                </a:cubicBezTo>
                <a:cubicBezTo>
                  <a:pt x="1893505" y="50904"/>
                  <a:pt x="1774903" y="34265"/>
                  <a:pt x="1588966" y="45719"/>
                </a:cubicBezTo>
                <a:cubicBezTo>
                  <a:pt x="1403029" y="57173"/>
                  <a:pt x="1136622" y="-226"/>
                  <a:pt x="880840" y="45719"/>
                </a:cubicBezTo>
                <a:cubicBezTo>
                  <a:pt x="625058" y="91664"/>
                  <a:pt x="782510" y="32058"/>
                  <a:pt x="702369" y="45719"/>
                </a:cubicBezTo>
                <a:cubicBezTo>
                  <a:pt x="622228" y="59380"/>
                  <a:pt x="565238" y="43137"/>
                  <a:pt x="523898" y="45719"/>
                </a:cubicBezTo>
                <a:cubicBezTo>
                  <a:pt x="482558" y="48301"/>
                  <a:pt x="155912" y="24847"/>
                  <a:pt x="0" y="45719"/>
                </a:cubicBezTo>
                <a:cubicBezTo>
                  <a:pt x="-564" y="25919"/>
                  <a:pt x="1645" y="9300"/>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fik 11" descr="Parkszenerie Silhouette">
            <a:extLst>
              <a:ext uri="{FF2B5EF4-FFF2-40B4-BE49-F238E27FC236}">
                <a16:creationId xmlns:a16="http://schemas.microsoft.com/office/drawing/2014/main" id="{E9CFDA4D-5BC3-58E4-E62A-C0E38213B5A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707187" y="5318763"/>
            <a:ext cx="914400" cy="914400"/>
          </a:xfrm>
          <a:prstGeom prst="rect">
            <a:avLst/>
          </a:prstGeom>
        </p:spPr>
      </p:pic>
      <p:pic>
        <p:nvPicPr>
          <p:cNvPr id="14" name="Grafik 13" descr="Prost Silhouette">
            <a:extLst>
              <a:ext uri="{FF2B5EF4-FFF2-40B4-BE49-F238E27FC236}">
                <a16:creationId xmlns:a16="http://schemas.microsoft.com/office/drawing/2014/main" id="{1675A6CC-AD6C-7D28-DE4A-86ED5DEA788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02834" y="4365965"/>
            <a:ext cx="914400" cy="914400"/>
          </a:xfrm>
          <a:prstGeom prst="rect">
            <a:avLst/>
          </a:prstGeom>
        </p:spPr>
      </p:pic>
      <p:pic>
        <p:nvPicPr>
          <p:cNvPr id="16" name="Grafik 15" descr="Bücher Silhouette">
            <a:extLst>
              <a:ext uri="{FF2B5EF4-FFF2-40B4-BE49-F238E27FC236}">
                <a16:creationId xmlns:a16="http://schemas.microsoft.com/office/drawing/2014/main" id="{3BE761F7-4A5E-B77B-A86A-3B73A74BA83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02834" y="3400401"/>
            <a:ext cx="914400" cy="914400"/>
          </a:xfrm>
          <a:prstGeom prst="rect">
            <a:avLst/>
          </a:prstGeom>
        </p:spPr>
      </p:pic>
      <p:pic>
        <p:nvPicPr>
          <p:cNvPr id="18" name="Grafik 17" descr="Wegweiser Silhouette">
            <a:extLst>
              <a:ext uri="{FF2B5EF4-FFF2-40B4-BE49-F238E27FC236}">
                <a16:creationId xmlns:a16="http://schemas.microsoft.com/office/drawing/2014/main" id="{11EF7846-9146-D1F8-13C3-64153CD0CFF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02834" y="2417576"/>
            <a:ext cx="914400" cy="914400"/>
          </a:xfrm>
          <a:prstGeom prst="rect">
            <a:avLst/>
          </a:prstGeom>
        </p:spPr>
      </p:pic>
      <p:pic>
        <p:nvPicPr>
          <p:cNvPr id="20" name="Grafik 19" descr="Offene Hand mit Pflanze Silhouette">
            <a:extLst>
              <a:ext uri="{FF2B5EF4-FFF2-40B4-BE49-F238E27FC236}">
                <a16:creationId xmlns:a16="http://schemas.microsoft.com/office/drawing/2014/main" id="{95104A6B-8C69-42FC-3E76-268AE8685B7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07187" y="1456509"/>
            <a:ext cx="914400" cy="914400"/>
          </a:xfrm>
          <a:prstGeom prst="rect">
            <a:avLst/>
          </a:prstGeom>
        </p:spPr>
      </p:pic>
      <p:pic>
        <p:nvPicPr>
          <p:cNvPr id="10" name="Grafik 9" descr="Drachen Silhouette">
            <a:extLst>
              <a:ext uri="{FF2B5EF4-FFF2-40B4-BE49-F238E27FC236}">
                <a16:creationId xmlns:a16="http://schemas.microsoft.com/office/drawing/2014/main" id="{4E7D30C1-0F6D-62EF-4751-771679298F0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89863" y="5382692"/>
            <a:ext cx="274524" cy="274524"/>
          </a:xfrm>
          <a:prstGeom prst="rect">
            <a:avLst/>
          </a:prstGeom>
        </p:spPr>
      </p:pic>
      <p:sp>
        <p:nvSpPr>
          <p:cNvPr id="5" name="Datumsplatzhalter 4">
            <a:extLst>
              <a:ext uri="{FF2B5EF4-FFF2-40B4-BE49-F238E27FC236}">
                <a16:creationId xmlns:a16="http://schemas.microsoft.com/office/drawing/2014/main" id="{C265124F-A85B-53B3-0A0C-927DFCD1AE12}"/>
              </a:ext>
            </a:extLst>
          </p:cNvPr>
          <p:cNvSpPr>
            <a:spLocks noGrp="1"/>
          </p:cNvSpPr>
          <p:nvPr>
            <p:ph type="dt" sz="half" idx="10"/>
          </p:nvPr>
        </p:nvSpPr>
        <p:spPr/>
        <p:txBody>
          <a:bodyPr/>
          <a:lstStyle/>
          <a:p>
            <a:r>
              <a:rPr lang="de-DE"/>
              <a:t>23.06.2026</a:t>
            </a:r>
            <a:endParaRPr lang="de-DE" dirty="0"/>
          </a:p>
        </p:txBody>
      </p:sp>
      <p:sp>
        <p:nvSpPr>
          <p:cNvPr id="8" name="Foliennummernplatzhalter 7">
            <a:extLst>
              <a:ext uri="{FF2B5EF4-FFF2-40B4-BE49-F238E27FC236}">
                <a16:creationId xmlns:a16="http://schemas.microsoft.com/office/drawing/2014/main" id="{03AE7880-1E27-8430-8C31-FCA4311A1924}"/>
              </a:ext>
            </a:extLst>
          </p:cNvPr>
          <p:cNvSpPr>
            <a:spLocks noGrp="1"/>
          </p:cNvSpPr>
          <p:nvPr>
            <p:ph type="sldNum" sz="quarter" idx="12"/>
          </p:nvPr>
        </p:nvSpPr>
        <p:spPr/>
        <p:txBody>
          <a:bodyPr/>
          <a:lstStyle/>
          <a:p>
            <a:fld id="{FF26D450-241C-49D8-A09E-EB203266E317}" type="slidenum">
              <a:rPr lang="de-DE" smtClean="0"/>
              <a:t>3</a:t>
            </a:fld>
            <a:endParaRPr lang="de-DE"/>
          </a:p>
        </p:txBody>
      </p:sp>
      <p:sp>
        <p:nvSpPr>
          <p:cNvPr id="6" name="Fußzeilenplatzhalter 17">
            <a:extLst>
              <a:ext uri="{FF2B5EF4-FFF2-40B4-BE49-F238E27FC236}">
                <a16:creationId xmlns:a16="http://schemas.microsoft.com/office/drawing/2014/main" id="{18D86B49-BD75-C880-1D5D-6F803303421B}"/>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11" name="Inhaltsplatzhalter 2">
            <a:extLst>
              <a:ext uri="{FF2B5EF4-FFF2-40B4-BE49-F238E27FC236}">
                <a16:creationId xmlns:a16="http://schemas.microsoft.com/office/drawing/2014/main" id="{6B2202D4-3468-1098-818E-3041F9F587ED}"/>
              </a:ext>
            </a:extLst>
          </p:cNvPr>
          <p:cNvSpPr txBox="1">
            <a:spLocks/>
          </p:cNvSpPr>
          <p:nvPr/>
        </p:nvSpPr>
        <p:spPr>
          <a:xfrm>
            <a:off x="5301873" y="1453154"/>
            <a:ext cx="4807523" cy="4776654"/>
          </a:xfrm>
          <a:prstGeom prst="rect">
            <a:avLst/>
          </a:prstGeom>
          <a:solidFill>
            <a:srgbClr val="E8F1C7"/>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9"/>
            </a:pPr>
            <a:endParaRPr lang="de-DE" sz="1600" dirty="0">
              <a:solidFill>
                <a:srgbClr val="000000"/>
              </a:solidFill>
              <a:latin typeface="+mj-lt"/>
            </a:endParaRPr>
          </a:p>
          <a:p>
            <a:pPr marL="342900" indent="-342900">
              <a:buFont typeface="+mj-lt"/>
              <a:buAutoNum type="arabicPeriod" startAt="9"/>
            </a:pPr>
            <a:r>
              <a:rPr lang="de-DE" sz="1600" dirty="0">
                <a:solidFill>
                  <a:srgbClr val="000000"/>
                </a:solidFill>
                <a:latin typeface="+mj-lt"/>
              </a:rPr>
              <a:t>Wahl Vertretung</a:t>
            </a:r>
          </a:p>
          <a:p>
            <a:pPr marL="342900" indent="-342900">
              <a:buFont typeface="+mj-lt"/>
              <a:buAutoNum type="arabicPeriod" startAt="9"/>
            </a:pPr>
            <a:r>
              <a:rPr lang="de-DE" sz="1600" dirty="0">
                <a:solidFill>
                  <a:srgbClr val="000000"/>
                </a:solidFill>
                <a:latin typeface="+mj-lt"/>
              </a:rPr>
              <a:t>Wahl </a:t>
            </a:r>
            <a:r>
              <a:rPr lang="de-DE" sz="1600" dirty="0" err="1">
                <a:solidFill>
                  <a:srgbClr val="000000"/>
                </a:solidFill>
                <a:latin typeface="+mj-lt"/>
              </a:rPr>
              <a:t>Kassenprüfer:innen</a:t>
            </a:r>
            <a:endParaRPr lang="de-DE" sz="1600" dirty="0">
              <a:solidFill>
                <a:srgbClr val="000000"/>
              </a:solidFill>
              <a:latin typeface="+mj-lt"/>
            </a:endParaRPr>
          </a:p>
          <a:p>
            <a:pPr marL="342900" indent="-342900">
              <a:buFont typeface="+mj-lt"/>
              <a:buAutoNum type="arabicPeriod" startAt="9"/>
            </a:pPr>
            <a:r>
              <a:rPr lang="de-DE" sz="1600" dirty="0">
                <a:solidFill>
                  <a:srgbClr val="FF0000"/>
                </a:solidFill>
                <a:latin typeface="+mj-lt"/>
              </a:rPr>
              <a:t>Wahl Projektbeiratsmitglied</a:t>
            </a:r>
          </a:p>
          <a:p>
            <a:pPr marL="342900" indent="-342900">
              <a:buFont typeface="+mj-lt"/>
              <a:buAutoNum type="arabicPeriod" startAt="9"/>
            </a:pPr>
            <a:r>
              <a:rPr lang="de-DE" sz="1600" dirty="0">
                <a:solidFill>
                  <a:srgbClr val="FF0000"/>
                </a:solidFill>
                <a:latin typeface="+mj-lt"/>
              </a:rPr>
              <a:t>Wahl Vorstand</a:t>
            </a:r>
            <a:endParaRPr lang="de-DE" sz="1600" dirty="0">
              <a:solidFill>
                <a:srgbClr val="FF0000"/>
              </a:solidFill>
              <a:highlight>
                <a:srgbClr val="FFFF00"/>
              </a:highlight>
              <a:latin typeface="+mj-lt"/>
            </a:endParaRPr>
          </a:p>
          <a:p>
            <a:pPr marL="342900" indent="-342900">
              <a:buFont typeface="+mj-lt"/>
              <a:buAutoNum type="arabicPeriod" startAt="9"/>
            </a:pPr>
            <a:r>
              <a:rPr lang="de-DE" sz="1600" dirty="0">
                <a:solidFill>
                  <a:srgbClr val="FF0000"/>
                </a:solidFill>
                <a:latin typeface="+mj-lt"/>
              </a:rPr>
              <a:t>Beschluss über die Bereitstellung des Regionalbudgets (GAK-Ziffer 10.0) in 2027 </a:t>
            </a:r>
          </a:p>
          <a:p>
            <a:pPr marL="342900" indent="-342900">
              <a:buFont typeface="+mj-lt"/>
              <a:buAutoNum type="arabicPeriod" startAt="9"/>
            </a:pPr>
            <a:r>
              <a:rPr lang="de-DE" sz="1600" dirty="0">
                <a:solidFill>
                  <a:srgbClr val="FF0000"/>
                </a:solidFill>
                <a:latin typeface="+mj-lt"/>
              </a:rPr>
              <a:t>Beschluss über die Fördervoraussetzungen zum Regionalbudget</a:t>
            </a:r>
          </a:p>
          <a:p>
            <a:pPr marL="342900" indent="-342900">
              <a:buFont typeface="+mj-lt"/>
              <a:buAutoNum type="arabicPeriod" startAt="9"/>
            </a:pPr>
            <a:r>
              <a:rPr lang="de-DE" sz="1600" dirty="0">
                <a:solidFill>
                  <a:srgbClr val="FF0000"/>
                </a:solidFill>
                <a:latin typeface="+mj-lt"/>
              </a:rPr>
              <a:t>Beschluss Kinder- und Jugendfonds</a:t>
            </a:r>
          </a:p>
          <a:p>
            <a:pPr marL="342900" indent="-342900">
              <a:buFont typeface="+mj-lt"/>
              <a:buAutoNum type="arabicPeriod" startAt="9"/>
            </a:pPr>
            <a:r>
              <a:rPr lang="de-DE" sz="1600" dirty="0">
                <a:solidFill>
                  <a:srgbClr val="FF0000"/>
                </a:solidFill>
                <a:latin typeface="+mj-lt"/>
              </a:rPr>
              <a:t>Termine</a:t>
            </a:r>
          </a:p>
          <a:p>
            <a:pPr marL="342900" indent="-342900">
              <a:buFont typeface="+mj-lt"/>
              <a:buAutoNum type="arabicPeriod" startAt="9"/>
            </a:pPr>
            <a:r>
              <a:rPr lang="de-DE" sz="1600" dirty="0">
                <a:solidFill>
                  <a:srgbClr val="FF0000"/>
                </a:solidFill>
                <a:latin typeface="+mj-lt"/>
              </a:rPr>
              <a:t>Verschiedenes</a:t>
            </a:r>
          </a:p>
          <a:p>
            <a:pPr marL="342900" indent="-342900" fontAlgn="auto">
              <a:spcAft>
                <a:spcPts val="0"/>
              </a:spcAft>
              <a:buFont typeface="+mj-lt"/>
              <a:buAutoNum type="arabicPeriod"/>
            </a:pPr>
            <a:endParaRPr lang="de-DE" sz="1600" dirty="0">
              <a:solidFill>
                <a:srgbClr val="000000"/>
              </a:solidFill>
              <a:latin typeface="+mj-lt"/>
            </a:endParaRPr>
          </a:p>
        </p:txBody>
      </p:sp>
    </p:spTree>
    <p:extLst>
      <p:ext uri="{BB962C8B-B14F-4D97-AF65-F5344CB8AC3E}">
        <p14:creationId xmlns:p14="http://schemas.microsoft.com/office/powerpoint/2010/main" val="2478812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C139-ED8B-9594-C89B-92105659844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13 Beschluss über die Bereitstellung des Regionalbudgets (GAK-Ziffer 9.0) in 2027</a:t>
            </a:r>
          </a:p>
        </p:txBody>
      </p:sp>
      <p:sp>
        <p:nvSpPr>
          <p:cNvPr id="3" name="Inhaltsplatzhalter 2">
            <a:extLst>
              <a:ext uri="{FF2B5EF4-FFF2-40B4-BE49-F238E27FC236}">
                <a16:creationId xmlns:a16="http://schemas.microsoft.com/office/drawing/2014/main" id="{EFFB4A6C-2C27-EAC3-54B3-140989C638DE}"/>
              </a:ext>
            </a:extLst>
          </p:cNvPr>
          <p:cNvSpPr>
            <a:spLocks noGrp="1"/>
          </p:cNvSpPr>
          <p:nvPr>
            <p:ph idx="1"/>
          </p:nvPr>
        </p:nvSpPr>
        <p:spPr>
          <a:xfrm>
            <a:off x="496389" y="1456508"/>
            <a:ext cx="10568163" cy="4720455"/>
          </a:xfrm>
        </p:spPr>
        <p:txBody>
          <a:bodyPr>
            <a:normAutofit/>
          </a:bodyPr>
          <a:lstStyle/>
          <a:p>
            <a:pPr marL="0" indent="0">
              <a:spcBef>
                <a:spcPts val="0"/>
              </a:spcBef>
              <a:spcAft>
                <a:spcPts val="600"/>
              </a:spcAft>
              <a:buNone/>
            </a:pPr>
            <a:r>
              <a:rPr lang="de-DE" sz="1600" b="1" dirty="0">
                <a:solidFill>
                  <a:srgbClr val="ADC217"/>
                </a:solidFill>
                <a:latin typeface="+mj-lt"/>
              </a:rPr>
              <a:t>Rückblick</a:t>
            </a:r>
            <a:endParaRPr lang="de-DE" sz="1400" dirty="0">
              <a:latin typeface="+mj-lt"/>
            </a:endParaRPr>
          </a:p>
          <a:p>
            <a:pPr marL="0" indent="0">
              <a:spcBef>
                <a:spcPts val="0"/>
              </a:spcBef>
              <a:spcAft>
                <a:spcPts val="600"/>
              </a:spcAft>
              <a:buNone/>
            </a:pPr>
            <a:endParaRPr lang="de-DE" sz="1400" dirty="0">
              <a:solidFill>
                <a:srgbClr val="ADC217"/>
              </a:solidFill>
              <a:latin typeface="+mj-lt"/>
            </a:endParaRPr>
          </a:p>
        </p:txBody>
      </p:sp>
      <p:sp>
        <p:nvSpPr>
          <p:cNvPr id="4" name="Rechteck 3">
            <a:extLst>
              <a:ext uri="{FF2B5EF4-FFF2-40B4-BE49-F238E27FC236}">
                <a16:creationId xmlns:a16="http://schemas.microsoft.com/office/drawing/2014/main" id="{7A4F6665-3D57-6A0E-7788-0321F4E1DC81}"/>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20" name="Tabelle 19">
            <a:extLst>
              <a:ext uri="{FF2B5EF4-FFF2-40B4-BE49-F238E27FC236}">
                <a16:creationId xmlns:a16="http://schemas.microsoft.com/office/drawing/2014/main" id="{A78FAC8B-1FD4-B31C-731A-8207F6373943}"/>
              </a:ext>
            </a:extLst>
          </p:cNvPr>
          <p:cNvGraphicFramePr>
            <a:graphicFrameLocks noGrp="1"/>
          </p:cNvGraphicFramePr>
          <p:nvPr>
            <p:extLst>
              <p:ext uri="{D42A27DB-BD31-4B8C-83A1-F6EECF244321}">
                <p14:modId xmlns:p14="http://schemas.microsoft.com/office/powerpoint/2010/main" val="2445031990"/>
              </p:ext>
            </p:extLst>
          </p:nvPr>
        </p:nvGraphicFramePr>
        <p:xfrm>
          <a:off x="653055" y="2173838"/>
          <a:ext cx="10544077" cy="2966720"/>
        </p:xfrm>
        <a:graphic>
          <a:graphicData uri="http://schemas.openxmlformats.org/drawingml/2006/table">
            <a:tbl>
              <a:tblPr firstRow="1" bandRow="1">
                <a:tableStyleId>{5C22544A-7EE6-4342-B048-85BDC9FD1C3A}</a:tableStyleId>
              </a:tblPr>
              <a:tblGrid>
                <a:gridCol w="1927203">
                  <a:extLst>
                    <a:ext uri="{9D8B030D-6E8A-4147-A177-3AD203B41FA5}">
                      <a16:colId xmlns:a16="http://schemas.microsoft.com/office/drawing/2014/main" val="3172489645"/>
                    </a:ext>
                  </a:extLst>
                </a:gridCol>
                <a:gridCol w="2353691">
                  <a:extLst>
                    <a:ext uri="{9D8B030D-6E8A-4147-A177-3AD203B41FA5}">
                      <a16:colId xmlns:a16="http://schemas.microsoft.com/office/drawing/2014/main" val="1907201707"/>
                    </a:ext>
                  </a:extLst>
                </a:gridCol>
                <a:gridCol w="2134807">
                  <a:extLst>
                    <a:ext uri="{9D8B030D-6E8A-4147-A177-3AD203B41FA5}">
                      <a16:colId xmlns:a16="http://schemas.microsoft.com/office/drawing/2014/main" val="1019707812"/>
                    </a:ext>
                  </a:extLst>
                </a:gridCol>
                <a:gridCol w="1867141">
                  <a:extLst>
                    <a:ext uri="{9D8B030D-6E8A-4147-A177-3AD203B41FA5}">
                      <a16:colId xmlns:a16="http://schemas.microsoft.com/office/drawing/2014/main" val="2442885424"/>
                    </a:ext>
                  </a:extLst>
                </a:gridCol>
                <a:gridCol w="2261235">
                  <a:extLst>
                    <a:ext uri="{9D8B030D-6E8A-4147-A177-3AD203B41FA5}">
                      <a16:colId xmlns:a16="http://schemas.microsoft.com/office/drawing/2014/main" val="3478670520"/>
                    </a:ext>
                  </a:extLst>
                </a:gridCol>
              </a:tblGrid>
              <a:tr h="370840">
                <a:tc>
                  <a:txBody>
                    <a:bodyPr/>
                    <a:lstStyle/>
                    <a:p>
                      <a:pPr algn="ctr"/>
                      <a:r>
                        <a:rPr lang="de-DE" sz="1600" dirty="0">
                          <a:solidFill>
                            <a:schemeClr val="tx1"/>
                          </a:solidFill>
                          <a:latin typeface="+mj-lt"/>
                        </a:rPr>
                        <a:t>Jahr</a:t>
                      </a:r>
                    </a:p>
                  </a:txBody>
                  <a:tcPr anchor="b">
                    <a:lnL w="12700" cmpd="sng">
                      <a:noFill/>
                    </a:lnL>
                    <a:lnR w="12700" cap="flat" cmpd="sng" algn="ctr">
                      <a:solidFill>
                        <a:srgbClr val="ADC217"/>
                      </a:solidFill>
                      <a:prstDash val="solid"/>
                      <a:round/>
                      <a:headEnd type="none" w="med" len="med"/>
                      <a:tailEnd type="none" w="med" len="med"/>
                    </a:lnR>
                    <a:lnT w="12700" cmpd="sng">
                      <a:noFill/>
                    </a:lnT>
                    <a:lnB w="12700" cap="flat" cmpd="sng" algn="ctr">
                      <a:solidFill>
                        <a:srgbClr val="ADC217"/>
                      </a:solidFill>
                      <a:prstDash val="solid"/>
                      <a:round/>
                      <a:headEnd type="none" w="med" len="med"/>
                      <a:tailEnd type="none" w="med" len="med"/>
                    </a:lnB>
                    <a:lnTlToBr w="12700" cmpd="sng">
                      <a:noFill/>
                      <a:prstDash val="solid"/>
                    </a:lnTlToBr>
                    <a:lnBlToTr w="12700" cmpd="sng">
                      <a:noFill/>
                      <a:prstDash val="solid"/>
                    </a:lnBlToTr>
                    <a:solidFill>
                      <a:srgbClr val="E8F1C7"/>
                    </a:solidFill>
                  </a:tcPr>
                </a:tc>
                <a:tc>
                  <a:txBody>
                    <a:bodyPr/>
                    <a:lstStyle/>
                    <a:p>
                      <a:pPr algn="ctr"/>
                      <a:r>
                        <a:rPr lang="de-DE" sz="1600" dirty="0">
                          <a:solidFill>
                            <a:schemeClr val="tx1"/>
                          </a:solidFill>
                          <a:latin typeface="+mj-lt"/>
                        </a:rPr>
                        <a:t>Anzahl geförderte Projekte</a:t>
                      </a:r>
                    </a:p>
                  </a:txBody>
                  <a:tcPr anchor="b">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mpd="sng">
                      <a:noFill/>
                    </a:lnT>
                    <a:lnB w="12700" cap="flat" cmpd="sng" algn="ctr">
                      <a:solidFill>
                        <a:srgbClr val="ADC217"/>
                      </a:solidFill>
                      <a:prstDash val="solid"/>
                      <a:round/>
                      <a:headEnd type="none" w="med" len="med"/>
                      <a:tailEnd type="none" w="med" len="med"/>
                    </a:lnB>
                    <a:lnTlToBr w="12700" cmpd="sng">
                      <a:noFill/>
                      <a:prstDash val="solid"/>
                    </a:lnTlToBr>
                    <a:lnBlToTr w="12700" cmpd="sng">
                      <a:noFill/>
                      <a:prstDash val="solid"/>
                    </a:lnBlToTr>
                    <a:solidFill>
                      <a:srgbClr val="E8F1C7"/>
                    </a:solidFill>
                  </a:tcPr>
                </a:tc>
                <a:tc>
                  <a:txBody>
                    <a:bodyPr/>
                    <a:lstStyle/>
                    <a:p>
                      <a:pPr algn="ctr"/>
                      <a:r>
                        <a:rPr lang="de-DE" sz="1600" dirty="0">
                          <a:solidFill>
                            <a:schemeClr val="tx1"/>
                          </a:solidFill>
                          <a:latin typeface="+mj-lt"/>
                        </a:rPr>
                        <a:t>davon privat / öffentlich</a:t>
                      </a:r>
                    </a:p>
                  </a:txBody>
                  <a:tcPr anchor="b">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mpd="sng">
                      <a:noFill/>
                    </a:lnT>
                    <a:lnB w="12700" cap="flat" cmpd="sng" algn="ctr">
                      <a:solidFill>
                        <a:srgbClr val="ADC217"/>
                      </a:solidFill>
                      <a:prstDash val="solid"/>
                      <a:round/>
                      <a:headEnd type="none" w="med" len="med"/>
                      <a:tailEnd type="none" w="med" len="med"/>
                    </a:lnB>
                    <a:lnTlToBr w="12700" cmpd="sng">
                      <a:noFill/>
                      <a:prstDash val="solid"/>
                    </a:lnTlToBr>
                    <a:lnBlToTr w="12700" cmpd="sng">
                      <a:noFill/>
                      <a:prstDash val="solid"/>
                    </a:lnBlToTr>
                    <a:solidFill>
                      <a:srgbClr val="E8F1C7"/>
                    </a:solidFill>
                  </a:tcPr>
                </a:tc>
                <a:tc>
                  <a:txBody>
                    <a:bodyPr/>
                    <a:lstStyle/>
                    <a:p>
                      <a:pPr algn="ctr"/>
                      <a:r>
                        <a:rPr lang="de-DE" sz="1600" dirty="0">
                          <a:solidFill>
                            <a:schemeClr val="tx1"/>
                          </a:solidFill>
                          <a:latin typeface="+mj-lt"/>
                        </a:rPr>
                        <a:t>Anzahl Anträge</a:t>
                      </a:r>
                    </a:p>
                  </a:txBody>
                  <a:tcPr anchor="b">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mpd="sng">
                      <a:noFill/>
                    </a:lnT>
                    <a:lnB w="12700" cap="flat" cmpd="sng" algn="ctr">
                      <a:solidFill>
                        <a:srgbClr val="ADC217"/>
                      </a:solidFill>
                      <a:prstDash val="solid"/>
                      <a:round/>
                      <a:headEnd type="none" w="med" len="med"/>
                      <a:tailEnd type="none" w="med" len="med"/>
                    </a:lnB>
                    <a:lnTlToBr w="12700" cmpd="sng">
                      <a:noFill/>
                      <a:prstDash val="solid"/>
                    </a:lnTlToBr>
                    <a:lnBlToTr w="12700" cmpd="sng">
                      <a:noFill/>
                      <a:prstDash val="solid"/>
                    </a:lnBlToTr>
                    <a:solidFill>
                      <a:srgbClr val="E8F1C7"/>
                    </a:solidFill>
                  </a:tcPr>
                </a:tc>
                <a:tc>
                  <a:txBody>
                    <a:bodyPr/>
                    <a:lstStyle/>
                    <a:p>
                      <a:pPr algn="ctr"/>
                      <a:r>
                        <a:rPr lang="de-DE" sz="1600" dirty="0">
                          <a:solidFill>
                            <a:schemeClr val="tx1"/>
                          </a:solidFill>
                          <a:latin typeface="+mj-lt"/>
                        </a:rPr>
                        <a:t>beantragte Fördersumme</a:t>
                      </a:r>
                    </a:p>
                  </a:txBody>
                  <a:tcPr anchor="b">
                    <a:lnL w="12700" cap="flat" cmpd="sng" algn="ctr">
                      <a:solidFill>
                        <a:srgbClr val="ADC217"/>
                      </a:solidFill>
                      <a:prstDash val="solid"/>
                      <a:round/>
                      <a:headEnd type="none" w="med" len="med"/>
                      <a:tailEnd type="none" w="med" len="med"/>
                    </a:lnL>
                    <a:lnR w="12700" cmpd="sng">
                      <a:noFill/>
                    </a:lnR>
                    <a:lnT w="12700" cmpd="sng">
                      <a:noFill/>
                    </a:lnT>
                    <a:lnB w="12700" cap="flat" cmpd="sng" algn="ctr">
                      <a:solidFill>
                        <a:srgbClr val="ADC217"/>
                      </a:solidFill>
                      <a:prstDash val="solid"/>
                      <a:round/>
                      <a:headEnd type="none" w="med" len="med"/>
                      <a:tailEnd type="none" w="med" len="med"/>
                    </a:lnB>
                    <a:lnTlToBr w="12700" cmpd="sng">
                      <a:noFill/>
                      <a:prstDash val="solid"/>
                    </a:lnTlToBr>
                    <a:lnBlToTr w="12700" cmpd="sng">
                      <a:noFill/>
                      <a:prstDash val="solid"/>
                    </a:lnBlToTr>
                    <a:solidFill>
                      <a:srgbClr val="E8F1C7"/>
                    </a:solidFill>
                  </a:tcPr>
                </a:tc>
                <a:extLst>
                  <a:ext uri="{0D108BD9-81ED-4DB2-BD59-A6C34878D82A}">
                    <a16:rowId xmlns:a16="http://schemas.microsoft.com/office/drawing/2014/main" val="56623210"/>
                  </a:ext>
                </a:extLst>
              </a:tr>
              <a:tr h="370840">
                <a:tc>
                  <a:txBody>
                    <a:bodyPr/>
                    <a:lstStyle/>
                    <a:p>
                      <a:pPr algn="ctr"/>
                      <a:r>
                        <a:rPr lang="de-DE" sz="1600" dirty="0">
                          <a:latin typeface="+mj-lt"/>
                        </a:rPr>
                        <a:t>2020</a:t>
                      </a:r>
                    </a:p>
                  </a:txBody>
                  <a:tcPr>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solidFill>
                      <a:srgbClr val="E8F1C7"/>
                    </a:solidFill>
                  </a:tcPr>
                </a:tc>
                <a:tc>
                  <a:txBody>
                    <a:bodyPr/>
                    <a:lstStyle/>
                    <a:p>
                      <a:pPr algn="ctr"/>
                      <a:r>
                        <a:rPr lang="de-DE" sz="1600" dirty="0">
                          <a:latin typeface="+mj-lt"/>
                        </a:rPr>
                        <a:t>19</a:t>
                      </a:r>
                    </a:p>
                  </a:txBody>
                  <a:tcP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ctr"/>
                      <a:r>
                        <a:rPr lang="de-DE" sz="1600" dirty="0">
                          <a:latin typeface="+mj-lt"/>
                        </a:rPr>
                        <a:t>7 / 12</a:t>
                      </a:r>
                    </a:p>
                  </a:txBody>
                  <a:tcP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ctr"/>
                      <a:r>
                        <a:rPr lang="de-DE" sz="1600" dirty="0">
                          <a:latin typeface="+mj-lt"/>
                        </a:rPr>
                        <a:t>37</a:t>
                      </a:r>
                    </a:p>
                  </a:txBody>
                  <a:tcP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r"/>
                      <a:r>
                        <a:rPr lang="de-DE" sz="1600" dirty="0">
                          <a:latin typeface="+mj-lt"/>
                        </a:rPr>
                        <a:t>400.000 €</a:t>
                      </a:r>
                    </a:p>
                  </a:txBody>
                  <a:tcPr>
                    <a:lnL w="12700" cap="flat" cmpd="sng" algn="ctr">
                      <a:solidFill>
                        <a:srgbClr val="ADC21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extLst>
                  <a:ext uri="{0D108BD9-81ED-4DB2-BD59-A6C34878D82A}">
                    <a16:rowId xmlns:a16="http://schemas.microsoft.com/office/drawing/2014/main" val="1044964048"/>
                  </a:ext>
                </a:extLst>
              </a:tr>
              <a:tr h="370840">
                <a:tc>
                  <a:txBody>
                    <a:bodyPr/>
                    <a:lstStyle/>
                    <a:p>
                      <a:pPr algn="ctr"/>
                      <a:r>
                        <a:rPr lang="de-DE" sz="1600" dirty="0">
                          <a:latin typeface="+mj-lt"/>
                        </a:rPr>
                        <a:t>2021</a:t>
                      </a:r>
                    </a:p>
                  </a:txBody>
                  <a:tcPr>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solidFill>
                      <a:srgbClr val="E8F1C7"/>
                    </a:solidFill>
                  </a:tcPr>
                </a:tc>
                <a:tc>
                  <a:txBody>
                    <a:bodyPr/>
                    <a:lstStyle/>
                    <a:p>
                      <a:pPr algn="ctr"/>
                      <a:r>
                        <a:rPr lang="de-DE" sz="1600" dirty="0">
                          <a:latin typeface="+mj-lt"/>
                        </a:rPr>
                        <a:t>16</a:t>
                      </a:r>
                    </a:p>
                  </a:txBody>
                  <a:tcP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ctr"/>
                      <a:r>
                        <a:rPr lang="de-DE" sz="1600" dirty="0">
                          <a:latin typeface="+mj-lt"/>
                        </a:rPr>
                        <a:t>7 / 9</a:t>
                      </a:r>
                    </a:p>
                  </a:txBody>
                  <a:tcP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ctr"/>
                      <a:r>
                        <a:rPr lang="de-DE" sz="1600" dirty="0">
                          <a:latin typeface="+mj-lt"/>
                        </a:rPr>
                        <a:t>25</a:t>
                      </a:r>
                    </a:p>
                  </a:txBody>
                  <a:tcPr>
                    <a:lnL w="12700" cap="flat" cmpd="sng" algn="ctr">
                      <a:solidFill>
                        <a:srgbClr val="ADC217"/>
                      </a:solidFill>
                      <a:prstDash val="solid"/>
                      <a:round/>
                      <a:headEnd type="none" w="med" len="med"/>
                      <a:tailEnd type="none" w="med" len="med"/>
                    </a:lnL>
                    <a:lnR w="12700" cap="flat" cmpd="sng" algn="ctr">
                      <a:solidFill>
                        <a:srgbClr val="ADC217"/>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r"/>
                      <a:r>
                        <a:rPr lang="de-DE" sz="1600" dirty="0">
                          <a:latin typeface="+mj-lt"/>
                        </a:rPr>
                        <a:t>350.000 €</a:t>
                      </a:r>
                    </a:p>
                  </a:txBody>
                  <a:tcPr>
                    <a:lnL w="12700" cap="flat" cmpd="sng" algn="ctr">
                      <a:solidFill>
                        <a:srgbClr val="ADC21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extLst>
                  <a:ext uri="{0D108BD9-81ED-4DB2-BD59-A6C34878D82A}">
                    <a16:rowId xmlns:a16="http://schemas.microsoft.com/office/drawing/2014/main" val="2630105088"/>
                  </a:ext>
                </a:extLst>
              </a:tr>
              <a:tr h="370840">
                <a:tc>
                  <a:txBody>
                    <a:bodyPr/>
                    <a:lstStyle/>
                    <a:p>
                      <a:pPr algn="ctr"/>
                      <a:r>
                        <a:rPr lang="de-DE" sz="1600" dirty="0">
                          <a:latin typeface="+mj-lt"/>
                        </a:rPr>
                        <a:t>2022</a:t>
                      </a:r>
                    </a:p>
                  </a:txBody>
                  <a:tcPr>
                    <a:lnR w="12700" cap="flat" cmpd="sng" algn="ctr">
                      <a:solidFill>
                        <a:srgbClr val="B3D04A"/>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B3D04A"/>
                      </a:solidFill>
                      <a:prstDash val="solid"/>
                      <a:round/>
                      <a:headEnd type="none" w="med" len="med"/>
                      <a:tailEnd type="none" w="med" len="med"/>
                    </a:lnB>
                    <a:solidFill>
                      <a:srgbClr val="E8F1C7"/>
                    </a:solidFill>
                  </a:tcPr>
                </a:tc>
                <a:tc>
                  <a:txBody>
                    <a:bodyPr/>
                    <a:lstStyle/>
                    <a:p>
                      <a:pPr algn="ctr"/>
                      <a:r>
                        <a:rPr lang="de-DE" sz="1600" dirty="0">
                          <a:latin typeface="+mj-lt"/>
                        </a:rPr>
                        <a:t>15</a:t>
                      </a:r>
                    </a:p>
                  </a:txBody>
                  <a:tcP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tc>
                  <a:txBody>
                    <a:bodyPr/>
                    <a:lstStyle/>
                    <a:p>
                      <a:pPr algn="ctr"/>
                      <a:r>
                        <a:rPr lang="de-DE" sz="1600" dirty="0">
                          <a:latin typeface="+mj-lt"/>
                        </a:rPr>
                        <a:t>7 / 8</a:t>
                      </a:r>
                    </a:p>
                  </a:txBody>
                  <a:tcP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tc>
                  <a:txBody>
                    <a:bodyPr/>
                    <a:lstStyle/>
                    <a:p>
                      <a:pPr algn="ctr"/>
                      <a:r>
                        <a:rPr lang="de-DE" sz="1600" dirty="0">
                          <a:latin typeface="+mj-lt"/>
                        </a:rPr>
                        <a:t>30</a:t>
                      </a:r>
                    </a:p>
                  </a:txBody>
                  <a:tcP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tc>
                  <a:txBody>
                    <a:bodyPr/>
                    <a:lstStyle/>
                    <a:p>
                      <a:pPr algn="r"/>
                      <a:r>
                        <a:rPr lang="de-DE" sz="1600" dirty="0">
                          <a:latin typeface="+mj-lt"/>
                        </a:rPr>
                        <a:t>370.000 €</a:t>
                      </a:r>
                    </a:p>
                  </a:txBody>
                  <a:tcPr>
                    <a:lnL w="12700" cap="flat" cmpd="sng" algn="ctr">
                      <a:solidFill>
                        <a:srgbClr val="B3D04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C217"/>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extLst>
                  <a:ext uri="{0D108BD9-81ED-4DB2-BD59-A6C34878D82A}">
                    <a16:rowId xmlns:a16="http://schemas.microsoft.com/office/drawing/2014/main" val="3426555551"/>
                  </a:ext>
                </a:extLst>
              </a:tr>
              <a:tr h="370840">
                <a:tc>
                  <a:txBody>
                    <a:bodyPr/>
                    <a:lstStyle/>
                    <a:p>
                      <a:pPr algn="ctr"/>
                      <a:r>
                        <a:rPr lang="de-DE" sz="1600" dirty="0">
                          <a:latin typeface="+mj-lt"/>
                        </a:rPr>
                        <a:t>2023</a:t>
                      </a:r>
                    </a:p>
                  </a:txBody>
                  <a:tcPr>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solidFill>
                      <a:srgbClr val="E8F1C7"/>
                    </a:solidFill>
                  </a:tcPr>
                </a:tc>
                <a:tc>
                  <a:txBody>
                    <a:bodyPr/>
                    <a:lstStyle/>
                    <a:p>
                      <a:pPr algn="ctr"/>
                      <a:r>
                        <a:rPr lang="de-DE" sz="1600" dirty="0">
                          <a:latin typeface="+mj-lt"/>
                        </a:rPr>
                        <a:t>17</a:t>
                      </a:r>
                    </a:p>
                  </a:txBody>
                  <a:tcP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tc>
                  <a:txBody>
                    <a:bodyPr/>
                    <a:lstStyle/>
                    <a:p>
                      <a:pPr algn="ctr"/>
                      <a:r>
                        <a:rPr lang="de-DE" sz="1600" dirty="0">
                          <a:latin typeface="+mj-lt"/>
                        </a:rPr>
                        <a:t>7 / 10</a:t>
                      </a:r>
                    </a:p>
                  </a:txBody>
                  <a:tcP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tc>
                  <a:txBody>
                    <a:bodyPr/>
                    <a:lstStyle/>
                    <a:p>
                      <a:pPr algn="ctr"/>
                      <a:r>
                        <a:rPr lang="de-DE" sz="1600" dirty="0">
                          <a:latin typeface="+mj-lt"/>
                        </a:rPr>
                        <a:t>23</a:t>
                      </a:r>
                    </a:p>
                  </a:txBody>
                  <a:tcP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tc>
                  <a:txBody>
                    <a:bodyPr/>
                    <a:lstStyle/>
                    <a:p>
                      <a:pPr algn="r"/>
                      <a:r>
                        <a:rPr lang="de-DE" sz="1600" dirty="0">
                          <a:latin typeface="+mj-lt"/>
                        </a:rPr>
                        <a:t> 290.000 €</a:t>
                      </a:r>
                    </a:p>
                  </a:txBody>
                  <a:tcPr>
                    <a:lnL w="12700" cap="flat" cmpd="sng" algn="ctr">
                      <a:solidFill>
                        <a:srgbClr val="B3D04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extLst>
                  <a:ext uri="{0D108BD9-81ED-4DB2-BD59-A6C34878D82A}">
                    <a16:rowId xmlns:a16="http://schemas.microsoft.com/office/drawing/2014/main" val="1335750912"/>
                  </a:ext>
                </a:extLst>
              </a:tr>
              <a:tr h="370840">
                <a:tc>
                  <a:txBody>
                    <a:bodyPr/>
                    <a:lstStyle/>
                    <a:p>
                      <a:pPr algn="ctr"/>
                      <a:r>
                        <a:rPr lang="de-DE" sz="1600" dirty="0">
                          <a:latin typeface="+mj-lt"/>
                        </a:rPr>
                        <a:t>2024</a:t>
                      </a:r>
                    </a:p>
                  </a:txBody>
                  <a:tcPr>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solidFill>
                      <a:srgbClr val="E8F1C7"/>
                    </a:solidFill>
                  </a:tcPr>
                </a:tc>
                <a:tc>
                  <a:txBody>
                    <a:bodyPr/>
                    <a:lstStyle/>
                    <a:p>
                      <a:pPr algn="ctr"/>
                      <a:r>
                        <a:rPr lang="de-DE" sz="1600" dirty="0">
                          <a:latin typeface="+mj-lt"/>
                        </a:rPr>
                        <a:t>15</a:t>
                      </a:r>
                    </a:p>
                  </a:txBody>
                  <a:tcP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tc>
                  <a:txBody>
                    <a:bodyPr/>
                    <a:lstStyle/>
                    <a:p>
                      <a:pPr algn="ctr"/>
                      <a:r>
                        <a:rPr lang="de-DE" sz="1600" dirty="0">
                          <a:latin typeface="+mj-lt"/>
                        </a:rPr>
                        <a:t>4 / 11</a:t>
                      </a:r>
                    </a:p>
                  </a:txBody>
                  <a:tcP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tc>
                  <a:txBody>
                    <a:bodyPr/>
                    <a:lstStyle/>
                    <a:p>
                      <a:pPr algn="ctr"/>
                      <a:r>
                        <a:rPr lang="de-DE" sz="1600" dirty="0">
                          <a:latin typeface="+mj-lt"/>
                        </a:rPr>
                        <a:t>29</a:t>
                      </a:r>
                    </a:p>
                  </a:txBody>
                  <a:tcP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tc>
                  <a:txBody>
                    <a:bodyPr/>
                    <a:lstStyle/>
                    <a:p>
                      <a:pPr algn="r"/>
                      <a:r>
                        <a:rPr lang="de-DE" sz="1600" dirty="0">
                          <a:latin typeface="+mj-lt"/>
                        </a:rPr>
                        <a:t> 350.000 €</a:t>
                      </a:r>
                    </a:p>
                  </a:txBody>
                  <a:tcPr>
                    <a:lnL w="12700" cap="flat" cmpd="sng" algn="ctr">
                      <a:solidFill>
                        <a:srgbClr val="B3D04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extLst>
                  <a:ext uri="{0D108BD9-81ED-4DB2-BD59-A6C34878D82A}">
                    <a16:rowId xmlns:a16="http://schemas.microsoft.com/office/drawing/2014/main" val="1937647333"/>
                  </a:ext>
                </a:extLst>
              </a:tr>
              <a:tr h="370840">
                <a:tc>
                  <a:txBody>
                    <a:bodyPr/>
                    <a:lstStyle/>
                    <a:p>
                      <a:pPr algn="ctr"/>
                      <a:r>
                        <a:rPr lang="de-DE" sz="1600" dirty="0">
                          <a:latin typeface="+mj-lt"/>
                        </a:rPr>
                        <a:t>2025</a:t>
                      </a:r>
                    </a:p>
                  </a:txBody>
                  <a:tcPr>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solidFill>
                      <a:srgbClr val="E8F1C7"/>
                    </a:solidFill>
                  </a:tcPr>
                </a:tc>
                <a:tc>
                  <a:txBody>
                    <a:bodyPr/>
                    <a:lstStyle/>
                    <a:p>
                      <a:pPr algn="ctr"/>
                      <a:r>
                        <a:rPr lang="de-DE" sz="1600" dirty="0">
                          <a:latin typeface="+mj-lt"/>
                        </a:rPr>
                        <a:t>15</a:t>
                      </a:r>
                    </a:p>
                  </a:txBody>
                  <a:tcP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tc>
                  <a:txBody>
                    <a:bodyPr/>
                    <a:lstStyle/>
                    <a:p>
                      <a:pPr algn="ctr"/>
                      <a:r>
                        <a:rPr lang="de-DE" sz="1600" dirty="0">
                          <a:latin typeface="+mj-lt"/>
                        </a:rPr>
                        <a:t>3 / 12</a:t>
                      </a:r>
                    </a:p>
                  </a:txBody>
                  <a:tcP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tc>
                  <a:txBody>
                    <a:bodyPr/>
                    <a:lstStyle/>
                    <a:p>
                      <a:pPr algn="ctr"/>
                      <a:r>
                        <a:rPr lang="de-DE" sz="1600" dirty="0">
                          <a:latin typeface="+mj-lt"/>
                        </a:rPr>
                        <a:t>30</a:t>
                      </a:r>
                    </a:p>
                  </a:txBody>
                  <a:tcP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tc>
                  <a:txBody>
                    <a:bodyPr/>
                    <a:lstStyle/>
                    <a:p>
                      <a:pPr algn="r"/>
                      <a:r>
                        <a:rPr lang="de-DE" sz="1600" dirty="0">
                          <a:latin typeface="+mj-lt"/>
                        </a:rPr>
                        <a:t>370.000 €</a:t>
                      </a:r>
                    </a:p>
                  </a:txBody>
                  <a:tcPr>
                    <a:lnL w="12700" cap="flat" cmpd="sng" algn="ctr">
                      <a:solidFill>
                        <a:srgbClr val="B3D04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B3D04A"/>
                      </a:solidFill>
                      <a:prstDash val="solid"/>
                      <a:round/>
                      <a:headEnd type="none" w="med" len="med"/>
                      <a:tailEnd type="none" w="med" len="med"/>
                    </a:lnB>
                    <a:noFill/>
                  </a:tcPr>
                </a:tc>
                <a:extLst>
                  <a:ext uri="{0D108BD9-81ED-4DB2-BD59-A6C34878D82A}">
                    <a16:rowId xmlns:a16="http://schemas.microsoft.com/office/drawing/2014/main" val="3439453801"/>
                  </a:ext>
                </a:extLst>
              </a:tr>
              <a:tr h="370840">
                <a:tc>
                  <a:txBody>
                    <a:bodyPr/>
                    <a:lstStyle/>
                    <a:p>
                      <a:pPr algn="ctr"/>
                      <a:r>
                        <a:rPr lang="de-DE" sz="1600" dirty="0">
                          <a:latin typeface="+mj-lt"/>
                        </a:rPr>
                        <a:t>2026</a:t>
                      </a:r>
                    </a:p>
                  </a:txBody>
                  <a:tcPr>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ADC217"/>
                      </a:solidFill>
                      <a:prstDash val="solid"/>
                      <a:round/>
                      <a:headEnd type="none" w="med" len="med"/>
                      <a:tailEnd type="none" w="med" len="med"/>
                    </a:lnB>
                    <a:solidFill>
                      <a:srgbClr val="E8F1C7"/>
                    </a:solidFill>
                  </a:tcPr>
                </a:tc>
                <a:tc>
                  <a:txBody>
                    <a:bodyPr/>
                    <a:lstStyle/>
                    <a:p>
                      <a:pPr algn="ctr"/>
                      <a:r>
                        <a:rPr lang="de-DE" sz="1600" dirty="0">
                          <a:latin typeface="+mj-lt"/>
                        </a:rPr>
                        <a:t>17</a:t>
                      </a:r>
                    </a:p>
                  </a:txBody>
                  <a:tcP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ctr"/>
                      <a:r>
                        <a:rPr lang="de-DE" sz="1600" dirty="0">
                          <a:latin typeface="+mj-lt"/>
                        </a:rPr>
                        <a:t>8 / 9</a:t>
                      </a:r>
                    </a:p>
                  </a:txBody>
                  <a:tcP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ctr"/>
                      <a:r>
                        <a:rPr lang="de-DE" sz="1600" dirty="0">
                          <a:latin typeface="+mj-lt"/>
                        </a:rPr>
                        <a:t>31</a:t>
                      </a:r>
                    </a:p>
                  </a:txBody>
                  <a:tcPr>
                    <a:lnL w="12700" cap="flat" cmpd="sng" algn="ctr">
                      <a:solidFill>
                        <a:srgbClr val="B3D04A"/>
                      </a:solidFill>
                      <a:prstDash val="solid"/>
                      <a:round/>
                      <a:headEnd type="none" w="med" len="med"/>
                      <a:tailEnd type="none" w="med" len="med"/>
                    </a:lnL>
                    <a:lnR w="12700" cap="flat" cmpd="sng" algn="ctr">
                      <a:solidFill>
                        <a:srgbClr val="B3D04A"/>
                      </a:solid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tc>
                  <a:txBody>
                    <a:bodyPr/>
                    <a:lstStyle/>
                    <a:p>
                      <a:pPr algn="r"/>
                      <a:r>
                        <a:rPr lang="de-DE" sz="1600" dirty="0">
                          <a:latin typeface="+mj-lt"/>
                        </a:rPr>
                        <a:t>343.000 €</a:t>
                      </a:r>
                    </a:p>
                  </a:txBody>
                  <a:tcPr>
                    <a:lnL w="12700" cap="flat" cmpd="sng" algn="ctr">
                      <a:solidFill>
                        <a:srgbClr val="B3D04A"/>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3D04A"/>
                      </a:solidFill>
                      <a:prstDash val="solid"/>
                      <a:round/>
                      <a:headEnd type="none" w="med" len="med"/>
                      <a:tailEnd type="none" w="med" len="med"/>
                    </a:lnT>
                    <a:lnB w="12700" cap="flat" cmpd="sng" algn="ctr">
                      <a:solidFill>
                        <a:srgbClr val="ADC217"/>
                      </a:solidFill>
                      <a:prstDash val="solid"/>
                      <a:round/>
                      <a:headEnd type="none" w="med" len="med"/>
                      <a:tailEnd type="none" w="med" len="med"/>
                    </a:lnB>
                    <a:noFill/>
                  </a:tcPr>
                </a:tc>
                <a:extLst>
                  <a:ext uri="{0D108BD9-81ED-4DB2-BD59-A6C34878D82A}">
                    <a16:rowId xmlns:a16="http://schemas.microsoft.com/office/drawing/2014/main" val="3922263968"/>
                  </a:ext>
                </a:extLst>
              </a:tr>
            </a:tbl>
          </a:graphicData>
        </a:graphic>
      </p:graphicFrame>
      <p:sp>
        <p:nvSpPr>
          <p:cNvPr id="7" name="Foliennummernplatzhalter 6">
            <a:extLst>
              <a:ext uri="{FF2B5EF4-FFF2-40B4-BE49-F238E27FC236}">
                <a16:creationId xmlns:a16="http://schemas.microsoft.com/office/drawing/2014/main" id="{FD011F98-C5D7-7E39-EA52-540AD0FB00A6}"/>
              </a:ext>
            </a:extLst>
          </p:cNvPr>
          <p:cNvSpPr>
            <a:spLocks noGrp="1"/>
          </p:cNvSpPr>
          <p:nvPr>
            <p:ph type="sldNum" sz="quarter" idx="12"/>
          </p:nvPr>
        </p:nvSpPr>
        <p:spPr/>
        <p:txBody>
          <a:bodyPr/>
          <a:lstStyle/>
          <a:p>
            <a:fld id="{FF26D450-241C-49D8-A09E-EB203266E317}" type="slidenum">
              <a:rPr lang="de-DE" smtClean="0"/>
              <a:t>30</a:t>
            </a:fld>
            <a:endParaRPr lang="de-DE"/>
          </a:p>
        </p:txBody>
      </p:sp>
      <p:sp>
        <p:nvSpPr>
          <p:cNvPr id="8" name="Fußzeilenplatzhalter 17">
            <a:extLst>
              <a:ext uri="{FF2B5EF4-FFF2-40B4-BE49-F238E27FC236}">
                <a16:creationId xmlns:a16="http://schemas.microsoft.com/office/drawing/2014/main" id="{1AFE045B-3212-47B4-74FE-3EF5FA6D9585}"/>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9" name="Textfeld 8">
            <a:extLst>
              <a:ext uri="{FF2B5EF4-FFF2-40B4-BE49-F238E27FC236}">
                <a16:creationId xmlns:a16="http://schemas.microsoft.com/office/drawing/2014/main" id="{8F1DD8E4-F791-1E09-7E3B-02E31A690923}"/>
              </a:ext>
            </a:extLst>
          </p:cNvPr>
          <p:cNvSpPr txBox="1"/>
          <p:nvPr/>
        </p:nvSpPr>
        <p:spPr>
          <a:xfrm>
            <a:off x="641012" y="5488556"/>
            <a:ext cx="10568162" cy="369332"/>
          </a:xfrm>
          <a:prstGeom prst="rect">
            <a:avLst/>
          </a:prstGeom>
          <a:noFill/>
        </p:spPr>
        <p:txBody>
          <a:bodyPr wrap="square">
            <a:spAutoFit/>
          </a:bodyPr>
          <a:lstStyle/>
          <a:p>
            <a:r>
              <a:rPr kumimoji="0" lang="de-DE" altLang="de-DE" sz="1800"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In </a:t>
            </a:r>
            <a:r>
              <a:rPr lang="de-DE" altLang="de-DE" sz="1800" i="1" dirty="0">
                <a:latin typeface="+mj-lt"/>
                <a:ea typeface="Calibri" panose="020F0502020204030204" pitchFamily="34" charset="0"/>
                <a:cs typeface="Times New Roman" panose="02020603050405020304" pitchFamily="18" charset="0"/>
              </a:rPr>
              <a:t>den Jahren 2020 bis 2026 </a:t>
            </a:r>
            <a:r>
              <a:rPr kumimoji="0" lang="de-DE" altLang="de-DE" sz="1800"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hat die AktivRegion das Regionalbudget durchgehend angeboten. </a:t>
            </a:r>
            <a:endParaRPr lang="de-DE" i="1" dirty="0"/>
          </a:p>
        </p:txBody>
      </p:sp>
      <p:sp>
        <p:nvSpPr>
          <p:cNvPr id="6" name="Datumsplatzhalter 19">
            <a:extLst>
              <a:ext uri="{FF2B5EF4-FFF2-40B4-BE49-F238E27FC236}">
                <a16:creationId xmlns:a16="http://schemas.microsoft.com/office/drawing/2014/main" id="{CD311090-E2FB-40AD-A0C4-0E2C555B4C3B}"/>
              </a:ext>
            </a:extLst>
          </p:cNvPr>
          <p:cNvSpPr>
            <a:spLocks noGrp="1"/>
          </p:cNvSpPr>
          <p:nvPr>
            <p:ph type="dt" sz="half" idx="10"/>
          </p:nvPr>
        </p:nvSpPr>
        <p:spPr>
          <a:xfrm>
            <a:off x="838200" y="6356350"/>
            <a:ext cx="2743200" cy="365125"/>
          </a:xfrm>
        </p:spPr>
        <p:txBody>
          <a:bodyPr/>
          <a:lstStyle/>
          <a:p>
            <a:r>
              <a:rPr lang="de-DE">
                <a:solidFill>
                  <a:srgbClr val="B3D04A"/>
                </a:solidFill>
                <a:latin typeface="+mj-lt"/>
              </a:rPr>
              <a:t>23.06.2026</a:t>
            </a:r>
            <a:endParaRPr lang="de-DE" dirty="0">
              <a:solidFill>
                <a:srgbClr val="B3D04A"/>
              </a:solidFill>
              <a:latin typeface="+mj-lt"/>
            </a:endParaRPr>
          </a:p>
        </p:txBody>
      </p:sp>
    </p:spTree>
    <p:extLst>
      <p:ext uri="{BB962C8B-B14F-4D97-AF65-F5344CB8AC3E}">
        <p14:creationId xmlns:p14="http://schemas.microsoft.com/office/powerpoint/2010/main" val="2474331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C139-ED8B-9594-C89B-92105659844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13 Beschluss über die Bereitstellung des Regionalbudgets (GAK-Ziffer 9.0) in 2027</a:t>
            </a:r>
          </a:p>
        </p:txBody>
      </p:sp>
      <p:sp>
        <p:nvSpPr>
          <p:cNvPr id="3" name="Inhaltsplatzhalter 2">
            <a:extLst>
              <a:ext uri="{FF2B5EF4-FFF2-40B4-BE49-F238E27FC236}">
                <a16:creationId xmlns:a16="http://schemas.microsoft.com/office/drawing/2014/main" id="{EFFB4A6C-2C27-EAC3-54B3-140989C638DE}"/>
              </a:ext>
            </a:extLst>
          </p:cNvPr>
          <p:cNvSpPr>
            <a:spLocks noGrp="1"/>
          </p:cNvSpPr>
          <p:nvPr>
            <p:ph idx="1"/>
          </p:nvPr>
        </p:nvSpPr>
        <p:spPr>
          <a:xfrm>
            <a:off x="496389" y="1456508"/>
            <a:ext cx="10568163" cy="4720455"/>
          </a:xfrm>
        </p:spPr>
        <p:txBody>
          <a:bodyPr>
            <a:normAutofit/>
          </a:bodyPr>
          <a:lstStyle/>
          <a:p>
            <a:pPr marL="0" indent="0" eaLnBrk="0" fontAlgn="base" hangingPunct="0">
              <a:lnSpc>
                <a:spcPct val="100000"/>
              </a:lnSpc>
              <a:spcBef>
                <a:spcPct val="0"/>
              </a:spcBef>
              <a:spcAft>
                <a:spcPct val="0"/>
              </a:spcAft>
              <a:buNone/>
            </a:pPr>
            <a:r>
              <a:rPr kumimoji="0" lang="de-DE" altLang="de-DE" sz="16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Fördermittel: 200.000 Euro  |  </a:t>
            </a:r>
            <a:r>
              <a:rPr lang="de-DE" altLang="de-DE" sz="1600" dirty="0">
                <a:latin typeface="+mj-lt"/>
                <a:ea typeface="Calibri" panose="020F0502020204030204" pitchFamily="34" charset="0"/>
                <a:cs typeface="Times New Roman" panose="02020603050405020304" pitchFamily="18" charset="0"/>
              </a:rPr>
              <a:t>Eigenanteil: </a:t>
            </a:r>
            <a:r>
              <a:rPr kumimoji="0" lang="de-DE" altLang="de-DE"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10 % = 20.000 Euro </a:t>
            </a:r>
            <a:endParaRPr lang="de-DE" altLang="de-DE" sz="1600" b="1" dirty="0">
              <a:latin typeface="+mj-lt"/>
              <a:ea typeface="Calibri" panose="020F0502020204030204" pitchFamily="34" charset="0"/>
              <a:cs typeface="Times New Roman" panose="02020603050405020304" pitchFamily="18" charset="0"/>
            </a:endParaRPr>
          </a:p>
          <a:p>
            <a:pPr marL="0" indent="0" eaLnBrk="0" fontAlgn="base" hangingPunct="0">
              <a:lnSpc>
                <a:spcPct val="100000"/>
              </a:lnSpc>
              <a:spcBef>
                <a:spcPct val="0"/>
              </a:spcBef>
              <a:spcAft>
                <a:spcPct val="0"/>
              </a:spcAft>
              <a:buNone/>
            </a:pPr>
            <a:r>
              <a:rPr lang="de-DE" altLang="de-DE" sz="1600" b="1" dirty="0">
                <a:latin typeface="+mj-lt"/>
                <a:ea typeface="Calibri" panose="020F0502020204030204" pitchFamily="34" charset="0"/>
                <a:cs typeface="Times New Roman" panose="02020603050405020304" pitchFamily="18" charset="0"/>
              </a:rPr>
              <a:t>Rahmenbedingungen:</a:t>
            </a:r>
          </a:p>
          <a:p>
            <a:pPr eaLnBrk="0" fontAlgn="base" hangingPunct="0">
              <a:lnSpc>
                <a:spcPct val="100000"/>
              </a:lnSpc>
              <a:spcBef>
                <a:spcPct val="0"/>
              </a:spcBef>
              <a:spcAft>
                <a:spcPct val="0"/>
              </a:spcAft>
              <a:buFontTx/>
              <a:buChar char="-"/>
            </a:pPr>
            <a:r>
              <a:rPr lang="de-DE" altLang="de-DE" sz="1600" dirty="0">
                <a:latin typeface="+mj-lt"/>
                <a:ea typeface="Calibri" panose="020F0502020204030204" pitchFamily="34" charset="0"/>
                <a:cs typeface="Times New Roman" panose="02020603050405020304" pitchFamily="18" charset="0"/>
              </a:rPr>
              <a:t>Die Geschäftsstelle darf </a:t>
            </a:r>
            <a:r>
              <a:rPr lang="de-DE" altLang="de-DE" sz="1600" u="sng" dirty="0">
                <a:latin typeface="+mj-lt"/>
                <a:ea typeface="Calibri" panose="020F0502020204030204" pitchFamily="34" charset="0"/>
                <a:cs typeface="Times New Roman" panose="02020603050405020304" pitchFamily="18" charset="0"/>
              </a:rPr>
              <a:t>nicht</a:t>
            </a:r>
            <a:r>
              <a:rPr lang="de-DE" altLang="de-DE" sz="1600" dirty="0">
                <a:latin typeface="+mj-lt"/>
                <a:ea typeface="Calibri" panose="020F0502020204030204" pitchFamily="34" charset="0"/>
                <a:cs typeface="Times New Roman" panose="02020603050405020304" pitchFamily="18" charset="0"/>
              </a:rPr>
              <a:t> im Rahmen ihres Auftrages für das Regionalmanagement der AktivRegion Tätigkeiten für das Regionalbudget ausüben. RegionNord bietet diese Tätigkeit für 16.390,91 € netto an. </a:t>
            </a:r>
            <a:r>
              <a:rPr lang="de-DE" altLang="de-DE" sz="1600" dirty="0">
                <a:latin typeface="+mj-lt"/>
                <a:ea typeface="Calibri" panose="020F0502020204030204" pitchFamily="34" charset="0"/>
                <a:cs typeface="Times New Roman" panose="02020603050405020304" pitchFamily="18" charset="0"/>
                <a:sym typeface="Wingdings" panose="05000000000000000000" pitchFamily="2" charset="2"/>
              </a:rPr>
              <a:t> </a:t>
            </a:r>
            <a:r>
              <a:rPr lang="de-DE" altLang="de-DE" sz="1600" dirty="0">
                <a:latin typeface="+mj-lt"/>
                <a:ea typeface="Calibri" panose="020F0502020204030204" pitchFamily="34" charset="0"/>
                <a:cs typeface="Times New Roman" panose="02020603050405020304" pitchFamily="18" charset="0"/>
              </a:rPr>
              <a:t>Erhöhung gemäß Vertrag</a:t>
            </a:r>
          </a:p>
          <a:p>
            <a:pPr eaLnBrk="0" fontAlgn="base" hangingPunct="0">
              <a:lnSpc>
                <a:spcPct val="100000"/>
              </a:lnSpc>
              <a:spcBef>
                <a:spcPct val="0"/>
              </a:spcBef>
              <a:spcAft>
                <a:spcPct val="0"/>
              </a:spcAft>
              <a:buFontTx/>
              <a:buChar char="-"/>
            </a:pPr>
            <a:r>
              <a:rPr lang="de-DE" altLang="de-DE" sz="1600" dirty="0">
                <a:latin typeface="+mj-lt"/>
                <a:ea typeface="Calibri" panose="020F0502020204030204" pitchFamily="34" charset="0"/>
                <a:cs typeface="Times New Roman" panose="02020603050405020304" pitchFamily="18" charset="0"/>
              </a:rPr>
              <a:t>Finanzierungszusage des Kreises Steinburg für das Regionalbudget 2026 und 2027 </a:t>
            </a:r>
            <a:r>
              <a:rPr lang="de-DE" altLang="de-DE" sz="1600" dirty="0" err="1">
                <a:latin typeface="+mj-lt"/>
                <a:ea typeface="Calibri" panose="020F0502020204030204" pitchFamily="34" charset="0"/>
                <a:cs typeface="Times New Roman" panose="02020603050405020304" pitchFamily="18" charset="0"/>
              </a:rPr>
              <a:t>i.H.v</a:t>
            </a:r>
            <a:r>
              <a:rPr lang="de-DE" altLang="de-DE" sz="1600" dirty="0">
                <a:latin typeface="+mj-lt"/>
                <a:ea typeface="Calibri" panose="020F0502020204030204" pitchFamily="34" charset="0"/>
                <a:cs typeface="Times New Roman" panose="02020603050405020304" pitchFamily="18" charset="0"/>
              </a:rPr>
              <a:t>. jeweils </a:t>
            </a:r>
            <a:r>
              <a:rPr lang="de-DE" altLang="de-DE" sz="1600" b="1" dirty="0">
                <a:latin typeface="+mj-lt"/>
                <a:ea typeface="Calibri" panose="020F0502020204030204" pitchFamily="34" charset="0"/>
                <a:cs typeface="Times New Roman" panose="02020603050405020304" pitchFamily="18" charset="0"/>
              </a:rPr>
              <a:t>8.262 €</a:t>
            </a:r>
          </a:p>
          <a:p>
            <a:pPr eaLnBrk="0" fontAlgn="base" hangingPunct="0">
              <a:lnSpc>
                <a:spcPct val="100000"/>
              </a:lnSpc>
              <a:spcBef>
                <a:spcPct val="0"/>
              </a:spcBef>
              <a:spcAft>
                <a:spcPct val="0"/>
              </a:spcAft>
              <a:buFontTx/>
              <a:buChar char="-"/>
            </a:pPr>
            <a:r>
              <a:rPr kumimoji="0" lang="de-DE" altLang="de-DE"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Sonderumlage: 24 Cent je Einwohner:in </a:t>
            </a:r>
            <a:r>
              <a:rPr kumimoji="0" lang="de-DE" altLang="de-DE" sz="1600" b="1" i="0" u="none" strike="noStrike" cap="none" normalizeH="0" baseline="0" dirty="0">
                <a:ln>
                  <a:noFill/>
                </a:ln>
                <a:solidFill>
                  <a:srgbClr val="FF0000"/>
                </a:solidFill>
                <a:effectLst/>
                <a:latin typeface="+mj-lt"/>
                <a:ea typeface="Calibri" panose="020F0502020204030204" pitchFamily="34" charset="0"/>
                <a:cs typeface="Times New Roman" panose="02020603050405020304" pitchFamily="18" charset="0"/>
              </a:rPr>
              <a:t>entfällt</a:t>
            </a:r>
            <a:r>
              <a:rPr kumimoji="0" lang="de-DE" altLang="de-DE"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r>
              <a:rPr kumimoji="0" lang="de-DE" altLang="de-DE"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sym typeface="Wingdings" panose="05000000000000000000" pitchFamily="2" charset="2"/>
              </a:rPr>
              <a:t> Zahlung </a:t>
            </a:r>
            <a:r>
              <a:rPr kumimoji="0" lang="de-DE" altLang="de-DE" sz="1600" b="1" i="0" u="sng"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sym typeface="Wingdings" panose="05000000000000000000" pitchFamily="2" charset="2"/>
              </a:rPr>
              <a:t>aus Rücklagen!</a:t>
            </a:r>
            <a:endParaRPr kumimoji="0" lang="de-DE" altLang="de-DE" sz="1600" b="1" i="0" u="sng"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sz="1600" b="1" dirty="0">
              <a:latin typeface="+mj-lt"/>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lang="de-DE" altLang="de-DE" sz="1600" b="1" dirty="0">
                <a:solidFill>
                  <a:srgbClr val="ADC217"/>
                </a:solidFill>
                <a:latin typeface="+mj-lt"/>
              </a:rPr>
              <a:t>Die Mitgliederversammlung beschließt:</a:t>
            </a:r>
          </a:p>
          <a:p>
            <a:pPr marL="0" marR="0" lvl="0" indent="0" defTabSz="914400" rtl="0" eaLnBrk="0" fontAlgn="base" latinLnBrk="0" hangingPunct="0">
              <a:spcBef>
                <a:spcPct val="0"/>
              </a:spcBef>
              <a:spcAft>
                <a:spcPts val="600"/>
              </a:spcAft>
              <a:buClrTx/>
              <a:buSzTx/>
              <a:buFontTx/>
              <a:buNone/>
              <a:tabLst/>
            </a:pPr>
            <a:r>
              <a:rPr lang="de-DE" altLang="de-DE" sz="1600" baseline="0" dirty="0">
                <a:latin typeface="+mj-lt"/>
                <a:ea typeface="Calibri" panose="020F0502020204030204" pitchFamily="34" charset="0"/>
                <a:cs typeface="Times New Roman" panose="02020603050405020304" pitchFamily="18" charset="0"/>
              </a:rPr>
              <a:t>Das</a:t>
            </a:r>
            <a:r>
              <a:rPr lang="de-DE" altLang="de-DE" sz="1600" dirty="0">
                <a:latin typeface="+mj-lt"/>
                <a:ea typeface="Calibri" panose="020F0502020204030204" pitchFamily="34" charset="0"/>
                <a:cs typeface="Times New Roman" panose="02020603050405020304" pitchFamily="18" charset="0"/>
              </a:rPr>
              <a:t> Regionalbudget (GAK-Ziffer 9.0) soll auch in 2027 in der AktivRegion Holsteiner Auenland in vollem Umfang (200.000 Euro) angeboten werden. </a:t>
            </a:r>
          </a:p>
          <a:p>
            <a:pPr marL="0" marR="0" lvl="0" indent="0" defTabSz="914400" rtl="0" eaLnBrk="0" fontAlgn="base" latinLnBrk="0" hangingPunct="0">
              <a:spcBef>
                <a:spcPct val="0"/>
              </a:spcBef>
              <a:spcAft>
                <a:spcPts val="600"/>
              </a:spcAft>
              <a:buClrTx/>
              <a:buSzTx/>
              <a:buFontTx/>
              <a:buNone/>
              <a:tabLst/>
            </a:pPr>
            <a:r>
              <a:rPr lang="de-DE" altLang="de-DE" sz="1600" dirty="0">
                <a:latin typeface="+mj-lt"/>
                <a:ea typeface="Calibri" panose="020F0502020204030204" pitchFamily="34" charset="0"/>
                <a:cs typeface="Times New Roman" panose="02020603050405020304" pitchFamily="18" charset="0"/>
              </a:rPr>
              <a:t>Der </a:t>
            </a:r>
            <a:r>
              <a:rPr lang="de-DE" altLang="de-DE" sz="1600" b="1" dirty="0">
                <a:latin typeface="+mj-lt"/>
                <a:ea typeface="Calibri" panose="020F0502020204030204" pitchFamily="34" charset="0"/>
                <a:cs typeface="Times New Roman" panose="02020603050405020304" pitchFamily="18" charset="0"/>
              </a:rPr>
              <a:t>Vorstand und die Geschäftsstelle </a:t>
            </a:r>
            <a:r>
              <a:rPr lang="de-DE" altLang="de-DE" sz="1600" dirty="0">
                <a:latin typeface="+mj-lt"/>
                <a:ea typeface="Calibri" panose="020F0502020204030204" pitchFamily="34" charset="0"/>
                <a:cs typeface="Times New Roman" panose="02020603050405020304" pitchFamily="18" charset="0"/>
              </a:rPr>
              <a:t>werden ermächtigt, die entsprechenden Anträge vorzubereiten und zu stellen.</a:t>
            </a:r>
          </a:p>
          <a:p>
            <a:pPr marL="0" indent="0" eaLnBrk="0" fontAlgn="base" hangingPunct="0">
              <a:spcBef>
                <a:spcPct val="0"/>
              </a:spcBef>
              <a:spcAft>
                <a:spcPts val="600"/>
              </a:spcAft>
              <a:buNone/>
            </a:pPr>
            <a:r>
              <a:rPr lang="de-DE" altLang="de-DE" sz="1600" strike="sngStrike" dirty="0">
                <a:latin typeface="+mj-lt"/>
                <a:ea typeface="Calibri" panose="020F0502020204030204" pitchFamily="34" charset="0"/>
                <a:cs typeface="Times New Roman" panose="02020603050405020304" pitchFamily="18" charset="0"/>
              </a:rPr>
              <a:t>Die Ämter und Städte stellen den verpflichtenden Eigenanteil in Höhe von 10 % der Fördersumme und finanzieren die Kosten des Honorarauftrages (erweiterte Tätigkeiten der Geschäftsstelle) in </a:t>
            </a:r>
            <a:r>
              <a:rPr lang="de-DE" altLang="de-DE" sz="1600" strike="sngStrike" dirty="0">
                <a:latin typeface="+mj-lt"/>
                <a:cs typeface="Times New Roman" panose="02020603050405020304" pitchFamily="18" charset="0"/>
              </a:rPr>
              <a:t>Höhe von 16.390,91  € netto, 17.850,00 € brutto. </a:t>
            </a:r>
          </a:p>
          <a:p>
            <a:pPr marL="0" indent="0" eaLnBrk="0" fontAlgn="base" hangingPunct="0">
              <a:spcBef>
                <a:spcPct val="0"/>
              </a:spcBef>
              <a:spcAft>
                <a:spcPts val="600"/>
              </a:spcAft>
              <a:buNone/>
            </a:pPr>
            <a:r>
              <a:rPr kumimoji="0" lang="de-DE" altLang="de-DE"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Die Sonderumlage entfällt.</a:t>
            </a:r>
          </a:p>
          <a:p>
            <a:pPr marL="0" indent="0" eaLnBrk="0" fontAlgn="base" hangingPunct="0">
              <a:spcBef>
                <a:spcPct val="0"/>
              </a:spcBef>
              <a:spcAft>
                <a:spcPts val="600"/>
              </a:spcAft>
              <a:buNone/>
            </a:pPr>
            <a:endParaRPr lang="de-DE" altLang="de-DE" sz="1400" dirty="0">
              <a:latin typeface="+mj-lt"/>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prstClr val="black"/>
              </a:solidFill>
              <a:effectLst/>
              <a:uLnTx/>
              <a:uFillTx/>
              <a:latin typeface="+mj-lt"/>
              <a:ea typeface="+mn-ea"/>
              <a:cs typeface="+mn-cs"/>
            </a:endParaRPr>
          </a:p>
          <a:p>
            <a:pPr marL="0" indent="0">
              <a:spcBef>
                <a:spcPts val="0"/>
              </a:spcBef>
              <a:spcAft>
                <a:spcPts val="600"/>
              </a:spcAft>
              <a:buNone/>
            </a:pPr>
            <a:endParaRPr lang="de-DE" sz="1400" dirty="0">
              <a:solidFill>
                <a:srgbClr val="ADC217"/>
              </a:solidFill>
              <a:latin typeface="+mj-lt"/>
            </a:endParaRPr>
          </a:p>
        </p:txBody>
      </p:sp>
      <p:sp>
        <p:nvSpPr>
          <p:cNvPr id="4" name="Rechteck 3">
            <a:extLst>
              <a:ext uri="{FF2B5EF4-FFF2-40B4-BE49-F238E27FC236}">
                <a16:creationId xmlns:a16="http://schemas.microsoft.com/office/drawing/2014/main" id="{7A4F6665-3D57-6A0E-7788-0321F4E1DC81}"/>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8154A1F4-C3AB-4BFC-7B51-7A0CE24ACD26}"/>
              </a:ext>
            </a:extLst>
          </p:cNvPr>
          <p:cNvSpPr/>
          <p:nvPr/>
        </p:nvSpPr>
        <p:spPr>
          <a:xfrm>
            <a:off x="5036981" y="5308925"/>
            <a:ext cx="2494625" cy="861134"/>
          </a:xfrm>
          <a:custGeom>
            <a:avLst/>
            <a:gdLst>
              <a:gd name="csX0" fmla="*/ 0 w 2494625"/>
              <a:gd name="csY0" fmla="*/ 430567 h 861134"/>
              <a:gd name="csX1" fmla="*/ 1247313 w 2494625"/>
              <a:gd name="csY1" fmla="*/ 0 h 861134"/>
              <a:gd name="csX2" fmla="*/ 2494626 w 2494625"/>
              <a:gd name="csY2" fmla="*/ 430567 h 861134"/>
              <a:gd name="csX3" fmla="*/ 1247313 w 2494625"/>
              <a:gd name="csY3" fmla="*/ 861134 h 861134"/>
              <a:gd name="csX4" fmla="*/ 0 w 2494625"/>
              <a:gd name="csY4" fmla="*/ 430567 h 861134"/>
            </a:gdLst>
            <a:ahLst/>
            <a:cxnLst>
              <a:cxn ang="0">
                <a:pos x="csX0" y="csY0"/>
              </a:cxn>
              <a:cxn ang="0">
                <a:pos x="csX1" y="csY1"/>
              </a:cxn>
              <a:cxn ang="0">
                <a:pos x="csX2" y="csY2"/>
              </a:cxn>
              <a:cxn ang="0">
                <a:pos x="csX3" y="csY3"/>
              </a:cxn>
              <a:cxn ang="0">
                <a:pos x="csX4" y="csY4"/>
              </a:cxn>
            </a:cxnLst>
            <a:rect l="l" t="t" r="r" b="b"/>
            <a:pathLst>
              <a:path w="2494625" h="861134" fill="none" extrusionOk="0">
                <a:moveTo>
                  <a:pt x="0" y="430567"/>
                </a:moveTo>
                <a:cubicBezTo>
                  <a:pt x="-82735" y="107668"/>
                  <a:pt x="533235" y="-48728"/>
                  <a:pt x="1247313" y="0"/>
                </a:cubicBezTo>
                <a:cubicBezTo>
                  <a:pt x="1952008" y="1876"/>
                  <a:pt x="2453679" y="182559"/>
                  <a:pt x="2494626" y="430567"/>
                </a:cubicBezTo>
                <a:cubicBezTo>
                  <a:pt x="2410131" y="645778"/>
                  <a:pt x="1821796" y="930640"/>
                  <a:pt x="1247313" y="861134"/>
                </a:cubicBezTo>
                <a:cubicBezTo>
                  <a:pt x="535656" y="857879"/>
                  <a:pt x="-1331" y="610837"/>
                  <a:pt x="0" y="430567"/>
                </a:cubicBezTo>
                <a:close/>
              </a:path>
              <a:path w="2494625" h="861134" stroke="0" extrusionOk="0">
                <a:moveTo>
                  <a:pt x="0" y="430567"/>
                </a:moveTo>
                <a:cubicBezTo>
                  <a:pt x="-47370" y="184779"/>
                  <a:pt x="491361" y="48909"/>
                  <a:pt x="1247313" y="0"/>
                </a:cubicBezTo>
                <a:cubicBezTo>
                  <a:pt x="1955912" y="-11358"/>
                  <a:pt x="2482604" y="182409"/>
                  <a:pt x="2494626" y="430567"/>
                </a:cubicBezTo>
                <a:cubicBezTo>
                  <a:pt x="2534986" y="677810"/>
                  <a:pt x="1981669" y="824854"/>
                  <a:pt x="1247313" y="861134"/>
                </a:cubicBezTo>
                <a:cubicBezTo>
                  <a:pt x="562531"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Beschlussfassung TOP 7</a:t>
            </a:r>
            <a:endParaRPr lang="de-DE" sz="2000" b="1" dirty="0">
              <a:solidFill>
                <a:schemeClr val="tx1"/>
              </a:solidFill>
              <a:latin typeface="+mj-lt"/>
            </a:endParaRPr>
          </a:p>
        </p:txBody>
      </p:sp>
      <p:sp>
        <p:nvSpPr>
          <p:cNvPr id="6" name="Ellipse 5">
            <a:extLst>
              <a:ext uri="{FF2B5EF4-FFF2-40B4-BE49-F238E27FC236}">
                <a16:creationId xmlns:a16="http://schemas.microsoft.com/office/drawing/2014/main" id="{B0ADC601-FC26-B7B1-8B27-FB4BB4F8CA9F}"/>
              </a:ext>
            </a:extLst>
          </p:cNvPr>
          <p:cNvSpPr/>
          <p:nvPr/>
        </p:nvSpPr>
        <p:spPr>
          <a:xfrm>
            <a:off x="4939326" y="5235607"/>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E64D6345-4075-3D0D-3F27-7A178C402EFC}"/>
              </a:ext>
            </a:extLst>
          </p:cNvPr>
          <p:cNvSpPr/>
          <p:nvPr/>
        </p:nvSpPr>
        <p:spPr>
          <a:xfrm rot="10519779">
            <a:off x="4976357" y="5291279"/>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oliennummernplatzhalter 9">
            <a:extLst>
              <a:ext uri="{FF2B5EF4-FFF2-40B4-BE49-F238E27FC236}">
                <a16:creationId xmlns:a16="http://schemas.microsoft.com/office/drawing/2014/main" id="{044DB974-52C2-71AD-80D5-0E0387ECFA9E}"/>
              </a:ext>
            </a:extLst>
          </p:cNvPr>
          <p:cNvSpPr>
            <a:spLocks noGrp="1"/>
          </p:cNvSpPr>
          <p:nvPr>
            <p:ph type="sldNum" sz="quarter" idx="12"/>
          </p:nvPr>
        </p:nvSpPr>
        <p:spPr/>
        <p:txBody>
          <a:bodyPr/>
          <a:lstStyle/>
          <a:p>
            <a:fld id="{FF26D450-241C-49D8-A09E-EB203266E317}" type="slidenum">
              <a:rPr lang="de-DE" smtClean="0"/>
              <a:t>31</a:t>
            </a:fld>
            <a:endParaRPr lang="de-DE"/>
          </a:p>
        </p:txBody>
      </p:sp>
      <p:sp>
        <p:nvSpPr>
          <p:cNvPr id="11" name="Fußzeilenplatzhalter 17">
            <a:extLst>
              <a:ext uri="{FF2B5EF4-FFF2-40B4-BE49-F238E27FC236}">
                <a16:creationId xmlns:a16="http://schemas.microsoft.com/office/drawing/2014/main" id="{2214612C-3803-CEFB-0A88-017248315DDC}"/>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9" name="Datumsplatzhalter 19">
            <a:extLst>
              <a:ext uri="{FF2B5EF4-FFF2-40B4-BE49-F238E27FC236}">
                <a16:creationId xmlns:a16="http://schemas.microsoft.com/office/drawing/2014/main" id="{0C15FE5D-78E8-BD3D-22BA-8FF4F9ED7E76}"/>
              </a:ext>
            </a:extLst>
          </p:cNvPr>
          <p:cNvSpPr>
            <a:spLocks noGrp="1"/>
          </p:cNvSpPr>
          <p:nvPr>
            <p:ph type="dt" sz="half" idx="10"/>
          </p:nvPr>
        </p:nvSpPr>
        <p:spPr>
          <a:xfrm>
            <a:off x="838200" y="6356350"/>
            <a:ext cx="2743200" cy="365125"/>
          </a:xfrm>
        </p:spPr>
        <p:txBody>
          <a:bodyPr/>
          <a:lstStyle/>
          <a:p>
            <a:r>
              <a:rPr lang="de-DE">
                <a:solidFill>
                  <a:srgbClr val="B3D04A"/>
                </a:solidFill>
                <a:latin typeface="+mj-lt"/>
              </a:rPr>
              <a:t>23.06.2026</a:t>
            </a:r>
            <a:endParaRPr lang="de-DE" dirty="0">
              <a:solidFill>
                <a:srgbClr val="B3D04A"/>
              </a:solidFill>
              <a:latin typeface="+mj-lt"/>
            </a:endParaRPr>
          </a:p>
        </p:txBody>
      </p:sp>
      <p:sp>
        <p:nvSpPr>
          <p:cNvPr id="12" name="Ellipse 11">
            <a:extLst>
              <a:ext uri="{FF2B5EF4-FFF2-40B4-BE49-F238E27FC236}">
                <a16:creationId xmlns:a16="http://schemas.microsoft.com/office/drawing/2014/main" id="{777BA2FF-78CC-A6D9-D040-1B950F7B7464}"/>
              </a:ext>
            </a:extLst>
          </p:cNvPr>
          <p:cNvSpPr/>
          <p:nvPr/>
        </p:nvSpPr>
        <p:spPr>
          <a:xfrm>
            <a:off x="9545098" y="2675944"/>
            <a:ext cx="2212947" cy="431292"/>
          </a:xfrm>
          <a:custGeom>
            <a:avLst/>
            <a:gdLst>
              <a:gd name="csX0" fmla="*/ 0 w 2212947"/>
              <a:gd name="csY0" fmla="*/ 215646 h 431292"/>
              <a:gd name="csX1" fmla="*/ 1106474 w 2212947"/>
              <a:gd name="csY1" fmla="*/ 0 h 431292"/>
              <a:gd name="csX2" fmla="*/ 2212948 w 2212947"/>
              <a:gd name="csY2" fmla="*/ 215646 h 431292"/>
              <a:gd name="csX3" fmla="*/ 1106474 w 2212947"/>
              <a:gd name="csY3" fmla="*/ 431292 h 431292"/>
              <a:gd name="csX4" fmla="*/ 0 w 2212947"/>
              <a:gd name="csY4" fmla="*/ 215646 h 431292"/>
            </a:gdLst>
            <a:ahLst/>
            <a:cxnLst>
              <a:cxn ang="0">
                <a:pos x="csX0" y="csY0"/>
              </a:cxn>
              <a:cxn ang="0">
                <a:pos x="csX1" y="csY1"/>
              </a:cxn>
              <a:cxn ang="0">
                <a:pos x="csX2" y="csY2"/>
              </a:cxn>
              <a:cxn ang="0">
                <a:pos x="csX3" y="csY3"/>
              </a:cxn>
              <a:cxn ang="0">
                <a:pos x="csX4" y="csY4"/>
              </a:cxn>
            </a:cxnLst>
            <a:rect l="l" t="t" r="r" b="b"/>
            <a:pathLst>
              <a:path w="2212947" h="431292" fill="none" extrusionOk="0">
                <a:moveTo>
                  <a:pt x="0" y="215646"/>
                </a:moveTo>
                <a:cubicBezTo>
                  <a:pt x="-44096" y="51190"/>
                  <a:pt x="471642" y="-45899"/>
                  <a:pt x="1106474" y="0"/>
                </a:cubicBezTo>
                <a:cubicBezTo>
                  <a:pt x="1731804" y="1688"/>
                  <a:pt x="2193796" y="91771"/>
                  <a:pt x="2212948" y="215646"/>
                </a:cubicBezTo>
                <a:cubicBezTo>
                  <a:pt x="2104483" y="305752"/>
                  <a:pt x="1705321" y="438730"/>
                  <a:pt x="1106474" y="431292"/>
                </a:cubicBezTo>
                <a:cubicBezTo>
                  <a:pt x="479912" y="429082"/>
                  <a:pt x="-458" y="314939"/>
                  <a:pt x="0" y="215646"/>
                </a:cubicBezTo>
                <a:close/>
              </a:path>
              <a:path w="2212947" h="431292" stroke="0" extrusionOk="0">
                <a:moveTo>
                  <a:pt x="0" y="215646"/>
                </a:moveTo>
                <a:cubicBezTo>
                  <a:pt x="-27996" y="91825"/>
                  <a:pt x="476208" y="13982"/>
                  <a:pt x="1106474" y="0"/>
                </a:cubicBezTo>
                <a:cubicBezTo>
                  <a:pt x="1727858" y="-5927"/>
                  <a:pt x="2196210" y="82122"/>
                  <a:pt x="2212948" y="215646"/>
                </a:cubicBezTo>
                <a:cubicBezTo>
                  <a:pt x="2249780" y="343365"/>
                  <a:pt x="1764100" y="394172"/>
                  <a:pt x="1106474" y="431292"/>
                </a:cubicBezTo>
                <a:cubicBezTo>
                  <a:pt x="502768" y="412786"/>
                  <a:pt x="-18717" y="340475"/>
                  <a:pt x="0" y="215646"/>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sym typeface="Wingdings" panose="05000000000000000000" pitchFamily="2" charset="2"/>
              </a:rPr>
              <a:t> </a:t>
            </a:r>
            <a:r>
              <a:rPr lang="de-DE" sz="1600" b="1" dirty="0">
                <a:solidFill>
                  <a:schemeClr val="tx1"/>
                </a:solidFill>
                <a:latin typeface="+mj-lt"/>
              </a:rPr>
              <a:t>31.925,28 €</a:t>
            </a:r>
            <a:endParaRPr lang="de-DE" sz="2000" b="1" dirty="0">
              <a:solidFill>
                <a:schemeClr val="tx1"/>
              </a:solidFill>
              <a:latin typeface="+mj-lt"/>
            </a:endParaRPr>
          </a:p>
        </p:txBody>
      </p:sp>
    </p:spTree>
    <p:extLst>
      <p:ext uri="{BB962C8B-B14F-4D97-AF65-F5344CB8AC3E}">
        <p14:creationId xmlns:p14="http://schemas.microsoft.com/office/powerpoint/2010/main" val="34993932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C139-ED8B-9594-C89B-92105659844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14 Beschluss über die Fördervoraussetzungen zum Regionalbudget 2027</a:t>
            </a:r>
          </a:p>
        </p:txBody>
      </p:sp>
      <p:sp>
        <p:nvSpPr>
          <p:cNvPr id="3" name="Inhaltsplatzhalter 2">
            <a:extLst>
              <a:ext uri="{FF2B5EF4-FFF2-40B4-BE49-F238E27FC236}">
                <a16:creationId xmlns:a16="http://schemas.microsoft.com/office/drawing/2014/main" id="{EFFB4A6C-2C27-EAC3-54B3-140989C638DE}"/>
              </a:ext>
            </a:extLst>
          </p:cNvPr>
          <p:cNvSpPr>
            <a:spLocks noGrp="1"/>
          </p:cNvSpPr>
          <p:nvPr>
            <p:ph idx="1"/>
          </p:nvPr>
        </p:nvSpPr>
        <p:spPr>
          <a:xfrm>
            <a:off x="496390" y="1456508"/>
            <a:ext cx="7893793" cy="4564780"/>
          </a:xfrm>
        </p:spPr>
        <p:txBody>
          <a:bodyPr>
            <a:normAutofit/>
          </a:bodyPr>
          <a:lstStyle/>
          <a:p>
            <a:pPr marL="0" indent="0">
              <a:buNone/>
            </a:pPr>
            <a:r>
              <a:rPr lang="de-DE" sz="1600" b="1" dirty="0">
                <a:solidFill>
                  <a:srgbClr val="B6C931"/>
                </a:solidFill>
                <a:latin typeface="+mj-lt"/>
              </a:rPr>
              <a:t>Rahmenbedingungen</a:t>
            </a:r>
            <a:endParaRPr lang="de-DE" sz="1600" dirty="0">
              <a:latin typeface="+mj-lt"/>
            </a:endParaRPr>
          </a:p>
          <a:p>
            <a:pPr lvl="1">
              <a:buFont typeface="Calibri" panose="020F0502020204030204" pitchFamily="34" charset="0"/>
              <a:buChar char="∙"/>
            </a:pPr>
            <a:r>
              <a:rPr lang="de-DE" sz="1600" dirty="0">
                <a:latin typeface="+mj-lt"/>
              </a:rPr>
              <a:t>Die </a:t>
            </a:r>
            <a:r>
              <a:rPr lang="de-DE" sz="1600" b="1" dirty="0">
                <a:latin typeface="+mj-lt"/>
              </a:rPr>
              <a:t>Erweiterung bestehender Spielplätze </a:t>
            </a:r>
            <a:r>
              <a:rPr lang="de-DE" sz="1600" dirty="0">
                <a:latin typeface="+mj-lt"/>
              </a:rPr>
              <a:t>um einzelne Geräte ist über das Regionalbudget nur förderfähig, wenn</a:t>
            </a:r>
          </a:p>
          <a:p>
            <a:pPr lvl="2">
              <a:buFont typeface="Calibri" panose="020F0502020204030204" pitchFamily="34" charset="0"/>
              <a:buChar char="∙"/>
            </a:pPr>
            <a:r>
              <a:rPr lang="de-DE" sz="1600" dirty="0">
                <a:latin typeface="+mj-lt"/>
              </a:rPr>
              <a:t>es sich bei der Erweiterung um </a:t>
            </a:r>
            <a:r>
              <a:rPr lang="de-DE" sz="1600" b="1" dirty="0">
                <a:latin typeface="+mj-lt"/>
              </a:rPr>
              <a:t>ein inklusives Spielgerät </a:t>
            </a:r>
            <a:r>
              <a:rPr lang="de-DE" sz="1600" dirty="0">
                <a:latin typeface="+mj-lt"/>
              </a:rPr>
              <a:t>handelt </a:t>
            </a:r>
            <a:r>
              <a:rPr lang="de-DE" sz="1600" u="sng" dirty="0">
                <a:latin typeface="+mj-lt"/>
              </a:rPr>
              <a:t>und</a:t>
            </a:r>
            <a:r>
              <a:rPr lang="de-DE" sz="1600" dirty="0">
                <a:latin typeface="+mj-lt"/>
              </a:rPr>
              <a:t> </a:t>
            </a:r>
          </a:p>
          <a:p>
            <a:pPr lvl="2">
              <a:buFont typeface="Calibri" panose="020F0502020204030204" pitchFamily="34" charset="0"/>
              <a:buChar char="∙"/>
            </a:pPr>
            <a:r>
              <a:rPr lang="de-DE" sz="1600" dirty="0">
                <a:latin typeface="+mj-lt"/>
              </a:rPr>
              <a:t>die Ergänzung </a:t>
            </a:r>
            <a:r>
              <a:rPr lang="de-DE" sz="1600" b="1" dirty="0">
                <a:latin typeface="+mj-lt"/>
              </a:rPr>
              <a:t>Ergebnis der Beteiligung von Kindern und Jugendlichen </a:t>
            </a:r>
            <a:r>
              <a:rPr lang="de-DE" sz="1600" dirty="0">
                <a:latin typeface="+mj-lt"/>
              </a:rPr>
              <a:t>ist. </a:t>
            </a:r>
          </a:p>
          <a:p>
            <a:pPr lvl="2">
              <a:buFont typeface="Calibri" panose="020F0502020204030204" pitchFamily="34" charset="0"/>
              <a:buChar char="∙"/>
            </a:pPr>
            <a:r>
              <a:rPr lang="de-DE" sz="1600" dirty="0">
                <a:latin typeface="+mj-lt"/>
              </a:rPr>
              <a:t>Ersatzbeschaffungen sind von der Förderung ausgeschlossen.</a:t>
            </a:r>
          </a:p>
          <a:p>
            <a:pPr marL="914400" lvl="2" indent="0">
              <a:buNone/>
            </a:pPr>
            <a:endParaRPr lang="de-DE" sz="1600" dirty="0">
              <a:latin typeface="+mj-lt"/>
            </a:endParaRPr>
          </a:p>
          <a:p>
            <a:pPr lvl="1">
              <a:buFont typeface="Calibri" panose="020F0502020204030204" pitchFamily="34" charset="0"/>
              <a:buChar char="∙"/>
            </a:pPr>
            <a:r>
              <a:rPr lang="de-DE" sz="1600" dirty="0">
                <a:latin typeface="+mj-lt"/>
              </a:rPr>
              <a:t>Es werden nur Projekte in der Auswahlsitzung vorgestellt, die </a:t>
            </a:r>
            <a:r>
              <a:rPr lang="de-DE" sz="1600" b="1" dirty="0">
                <a:latin typeface="+mj-lt"/>
              </a:rPr>
              <a:t>förderfähig</a:t>
            </a:r>
            <a:r>
              <a:rPr lang="de-DE" sz="1600" dirty="0">
                <a:latin typeface="+mj-lt"/>
              </a:rPr>
              <a:t> sind und die </a:t>
            </a:r>
            <a:r>
              <a:rPr lang="de-DE" sz="1600" b="1" dirty="0">
                <a:latin typeface="+mj-lt"/>
              </a:rPr>
              <a:t>Mindestpunktzahl in der Vorbewertung </a:t>
            </a:r>
            <a:r>
              <a:rPr lang="de-DE" sz="1600" dirty="0">
                <a:latin typeface="+mj-lt"/>
              </a:rPr>
              <a:t>erreichen (orangefarbene und grüne Kategorie). Die Projektinhalte und Bewertungen sowie der daraus resultierende Ausschluss von Projekten werden vor der Projektbeiratssitzung mit dem Vorstand abgestimmt. Der Projektbeirat wird in der Sitzung über die ausgeschlossenen Projekte informiert.</a:t>
            </a:r>
          </a:p>
          <a:p>
            <a:pPr marL="0" indent="0">
              <a:buNone/>
            </a:pPr>
            <a:endParaRPr lang="de-DE" sz="1600" dirty="0">
              <a:latin typeface="+mj-lt"/>
            </a:endParaRPr>
          </a:p>
          <a:p>
            <a:pPr marL="0" indent="0">
              <a:spcBef>
                <a:spcPts val="0"/>
              </a:spcBef>
              <a:buNone/>
            </a:pPr>
            <a:endParaRPr lang="de-DE" sz="1600" dirty="0">
              <a:latin typeface="+mj-lt"/>
            </a:endParaRPr>
          </a:p>
          <a:p>
            <a:pPr marL="0" indent="0">
              <a:spcBef>
                <a:spcPts val="0"/>
              </a:spcBef>
              <a:buNone/>
            </a:pPr>
            <a:endParaRPr lang="de-DE" sz="1600" dirty="0">
              <a:latin typeface="+mj-lt"/>
            </a:endParaRPr>
          </a:p>
          <a:p>
            <a:pPr marL="0" indent="0">
              <a:spcBef>
                <a:spcPts val="0"/>
              </a:spcBef>
              <a:buNone/>
            </a:pPr>
            <a:endParaRPr lang="de-DE" sz="1600" dirty="0">
              <a:latin typeface="+mj-lt"/>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prstClr val="black"/>
              </a:solidFill>
              <a:effectLst/>
              <a:uLnTx/>
              <a:uFillTx/>
              <a:latin typeface="+mj-lt"/>
              <a:ea typeface="+mn-ea"/>
              <a:cs typeface="+mn-cs"/>
            </a:endParaRPr>
          </a:p>
          <a:p>
            <a:pPr marL="0" indent="0">
              <a:spcBef>
                <a:spcPts val="0"/>
              </a:spcBef>
              <a:spcAft>
                <a:spcPts val="600"/>
              </a:spcAft>
              <a:buNone/>
            </a:pPr>
            <a:endParaRPr lang="de-DE" sz="1600" dirty="0">
              <a:solidFill>
                <a:srgbClr val="ADC217"/>
              </a:solidFill>
              <a:latin typeface="+mj-lt"/>
            </a:endParaRPr>
          </a:p>
        </p:txBody>
      </p:sp>
      <p:sp>
        <p:nvSpPr>
          <p:cNvPr id="4" name="Rechteck 3">
            <a:extLst>
              <a:ext uri="{FF2B5EF4-FFF2-40B4-BE49-F238E27FC236}">
                <a16:creationId xmlns:a16="http://schemas.microsoft.com/office/drawing/2014/main" id="{7A4F6665-3D57-6A0E-7788-0321F4E1DC81}"/>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oliennummernplatzhalter 9">
            <a:extLst>
              <a:ext uri="{FF2B5EF4-FFF2-40B4-BE49-F238E27FC236}">
                <a16:creationId xmlns:a16="http://schemas.microsoft.com/office/drawing/2014/main" id="{136F0B6A-6587-8DAB-9287-127B72068F8B}"/>
              </a:ext>
            </a:extLst>
          </p:cNvPr>
          <p:cNvSpPr>
            <a:spLocks noGrp="1"/>
          </p:cNvSpPr>
          <p:nvPr>
            <p:ph type="sldNum" sz="quarter" idx="12"/>
          </p:nvPr>
        </p:nvSpPr>
        <p:spPr/>
        <p:txBody>
          <a:bodyPr/>
          <a:lstStyle/>
          <a:p>
            <a:fld id="{FF26D450-241C-49D8-A09E-EB203266E317}" type="slidenum">
              <a:rPr lang="de-DE" smtClean="0"/>
              <a:t>32</a:t>
            </a:fld>
            <a:endParaRPr lang="de-DE"/>
          </a:p>
        </p:txBody>
      </p:sp>
      <p:sp>
        <p:nvSpPr>
          <p:cNvPr id="11" name="Fußzeilenplatzhalter 17">
            <a:extLst>
              <a:ext uri="{FF2B5EF4-FFF2-40B4-BE49-F238E27FC236}">
                <a16:creationId xmlns:a16="http://schemas.microsoft.com/office/drawing/2014/main" id="{303594DF-56CD-C9A1-3079-45D66892944A}"/>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5" name="Datumsplatzhalter 19">
            <a:extLst>
              <a:ext uri="{FF2B5EF4-FFF2-40B4-BE49-F238E27FC236}">
                <a16:creationId xmlns:a16="http://schemas.microsoft.com/office/drawing/2014/main" id="{9B863CA8-BDA4-7235-27A5-618C4CD352D4}"/>
              </a:ext>
            </a:extLst>
          </p:cNvPr>
          <p:cNvSpPr>
            <a:spLocks noGrp="1"/>
          </p:cNvSpPr>
          <p:nvPr>
            <p:ph type="dt" sz="half" idx="10"/>
          </p:nvPr>
        </p:nvSpPr>
        <p:spPr>
          <a:xfrm>
            <a:off x="838200" y="6356350"/>
            <a:ext cx="2743200" cy="365125"/>
          </a:xfrm>
        </p:spPr>
        <p:txBody>
          <a:bodyPr/>
          <a:lstStyle/>
          <a:p>
            <a:r>
              <a:rPr lang="de-DE">
                <a:solidFill>
                  <a:srgbClr val="B3D04A"/>
                </a:solidFill>
                <a:latin typeface="+mj-lt"/>
              </a:rPr>
              <a:t>23.06.2026</a:t>
            </a:r>
            <a:endParaRPr lang="de-DE" dirty="0">
              <a:solidFill>
                <a:srgbClr val="B3D04A"/>
              </a:solidFill>
              <a:latin typeface="+mj-lt"/>
            </a:endParaRPr>
          </a:p>
        </p:txBody>
      </p:sp>
      <p:sp>
        <p:nvSpPr>
          <p:cNvPr id="6" name="Ellipse 5">
            <a:extLst>
              <a:ext uri="{FF2B5EF4-FFF2-40B4-BE49-F238E27FC236}">
                <a16:creationId xmlns:a16="http://schemas.microsoft.com/office/drawing/2014/main" id="{D9B74613-C278-2328-3F8F-F40977A405F4}"/>
              </a:ext>
            </a:extLst>
          </p:cNvPr>
          <p:cNvSpPr/>
          <p:nvPr/>
        </p:nvSpPr>
        <p:spPr>
          <a:xfrm>
            <a:off x="8779276" y="2048030"/>
            <a:ext cx="2743200" cy="861134"/>
          </a:xfrm>
          <a:custGeom>
            <a:avLst/>
            <a:gdLst>
              <a:gd name="csX0" fmla="*/ 0 w 2743200"/>
              <a:gd name="csY0" fmla="*/ 430567 h 861134"/>
              <a:gd name="csX1" fmla="*/ 1371600 w 2743200"/>
              <a:gd name="csY1" fmla="*/ 0 h 861134"/>
              <a:gd name="csX2" fmla="*/ 2743200 w 2743200"/>
              <a:gd name="csY2" fmla="*/ 430567 h 861134"/>
              <a:gd name="csX3" fmla="*/ 1371600 w 2743200"/>
              <a:gd name="csY3" fmla="*/ 861134 h 861134"/>
              <a:gd name="csX4" fmla="*/ 0 w 2743200"/>
              <a:gd name="csY4" fmla="*/ 430567 h 861134"/>
            </a:gdLst>
            <a:ahLst/>
            <a:cxnLst>
              <a:cxn ang="0">
                <a:pos x="csX0" y="csY0"/>
              </a:cxn>
              <a:cxn ang="0">
                <a:pos x="csX1" y="csY1"/>
              </a:cxn>
              <a:cxn ang="0">
                <a:pos x="csX2" y="csY2"/>
              </a:cxn>
              <a:cxn ang="0">
                <a:pos x="csX3" y="csY3"/>
              </a:cxn>
              <a:cxn ang="0">
                <a:pos x="csX4" y="csY4"/>
              </a:cxn>
            </a:cxnLst>
            <a:rect l="l" t="t" r="r" b="b"/>
            <a:pathLst>
              <a:path w="2743200" h="861134" fill="none" extrusionOk="0">
                <a:moveTo>
                  <a:pt x="0" y="430567"/>
                </a:moveTo>
                <a:cubicBezTo>
                  <a:pt x="-18519" y="173722"/>
                  <a:pt x="604405" y="-18714"/>
                  <a:pt x="1371600" y="0"/>
                </a:cubicBezTo>
                <a:cubicBezTo>
                  <a:pt x="2144937" y="1876"/>
                  <a:pt x="2702253" y="182559"/>
                  <a:pt x="2743200" y="430567"/>
                </a:cubicBezTo>
                <a:cubicBezTo>
                  <a:pt x="2717704" y="661548"/>
                  <a:pt x="2061262" y="902363"/>
                  <a:pt x="1371600" y="861134"/>
                </a:cubicBezTo>
                <a:cubicBezTo>
                  <a:pt x="591301" y="857879"/>
                  <a:pt x="-1331" y="610837"/>
                  <a:pt x="0" y="430567"/>
                </a:cubicBezTo>
                <a:close/>
              </a:path>
              <a:path w="2743200" h="861134" stroke="0" extrusionOk="0">
                <a:moveTo>
                  <a:pt x="0" y="430567"/>
                </a:moveTo>
                <a:cubicBezTo>
                  <a:pt x="-122366" y="172127"/>
                  <a:pt x="600447" y="9944"/>
                  <a:pt x="1371600" y="0"/>
                </a:cubicBezTo>
                <a:cubicBezTo>
                  <a:pt x="2148841" y="-11358"/>
                  <a:pt x="2731178" y="182409"/>
                  <a:pt x="2743200" y="430567"/>
                </a:cubicBezTo>
                <a:cubicBezTo>
                  <a:pt x="2803728" y="682531"/>
                  <a:pt x="2172870" y="826233"/>
                  <a:pt x="1371600" y="861134"/>
                </a:cubicBezTo>
                <a:cubicBezTo>
                  <a:pt x="618176"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Was ist ein inklusives Spielgerät?</a:t>
            </a:r>
            <a:endParaRPr lang="de-DE" sz="2000" b="1" dirty="0">
              <a:solidFill>
                <a:schemeClr val="tx1"/>
              </a:solidFill>
              <a:latin typeface="+mj-lt"/>
            </a:endParaRPr>
          </a:p>
        </p:txBody>
      </p:sp>
      <p:sp>
        <p:nvSpPr>
          <p:cNvPr id="7" name="Ellipse 6">
            <a:extLst>
              <a:ext uri="{FF2B5EF4-FFF2-40B4-BE49-F238E27FC236}">
                <a16:creationId xmlns:a16="http://schemas.microsoft.com/office/drawing/2014/main" id="{6B125930-5494-1E82-59DE-743F644998AC}"/>
              </a:ext>
            </a:extLst>
          </p:cNvPr>
          <p:cNvSpPr/>
          <p:nvPr/>
        </p:nvSpPr>
        <p:spPr>
          <a:xfrm>
            <a:off x="8681621" y="1974712"/>
            <a:ext cx="2743200" cy="994239"/>
          </a:xfrm>
          <a:custGeom>
            <a:avLst/>
            <a:gdLst>
              <a:gd name="csX0" fmla="*/ 0 w 2743200"/>
              <a:gd name="csY0" fmla="*/ 497120 h 994239"/>
              <a:gd name="csX1" fmla="*/ 1371600 w 2743200"/>
              <a:gd name="csY1" fmla="*/ 0 h 994239"/>
              <a:gd name="csX2" fmla="*/ 2743200 w 2743200"/>
              <a:gd name="csY2" fmla="*/ 497120 h 994239"/>
              <a:gd name="csX3" fmla="*/ 1371600 w 2743200"/>
              <a:gd name="csY3" fmla="*/ 994240 h 994239"/>
              <a:gd name="csX4" fmla="*/ 0 w 2743200"/>
              <a:gd name="csY4" fmla="*/ 497120 h 994239"/>
            </a:gdLst>
            <a:ahLst/>
            <a:cxnLst>
              <a:cxn ang="0">
                <a:pos x="csX0" y="csY0"/>
              </a:cxn>
              <a:cxn ang="0">
                <a:pos x="csX1" y="csY1"/>
              </a:cxn>
              <a:cxn ang="0">
                <a:pos x="csX2" y="csY2"/>
              </a:cxn>
              <a:cxn ang="0">
                <a:pos x="csX3" y="csY3"/>
              </a:cxn>
              <a:cxn ang="0">
                <a:pos x="csX4" y="csY4"/>
              </a:cxn>
            </a:cxnLst>
            <a:rect l="l" t="t" r="r" b="b"/>
            <a:pathLst>
              <a:path w="2743200" h="994239" extrusionOk="0">
                <a:moveTo>
                  <a:pt x="0" y="497120"/>
                </a:moveTo>
                <a:cubicBezTo>
                  <a:pt x="142045" y="230797"/>
                  <a:pt x="738057" y="3701"/>
                  <a:pt x="1371600" y="0"/>
                </a:cubicBezTo>
                <a:cubicBezTo>
                  <a:pt x="2128022" y="-17997"/>
                  <a:pt x="2711954" y="210694"/>
                  <a:pt x="2743200" y="497120"/>
                </a:cubicBezTo>
                <a:cubicBezTo>
                  <a:pt x="2757781" y="777379"/>
                  <a:pt x="2211242" y="1039838"/>
                  <a:pt x="1371600" y="994240"/>
                </a:cubicBezTo>
                <a:cubicBezTo>
                  <a:pt x="656359"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ECD3A531-D1F3-09E3-ABC5-890CC8C7A534}"/>
              </a:ext>
            </a:extLst>
          </p:cNvPr>
          <p:cNvSpPr/>
          <p:nvPr/>
        </p:nvSpPr>
        <p:spPr>
          <a:xfrm rot="10519779">
            <a:off x="8718221" y="2019825"/>
            <a:ext cx="2862004" cy="904043"/>
          </a:xfrm>
          <a:custGeom>
            <a:avLst/>
            <a:gdLst>
              <a:gd name="csX0" fmla="*/ 0 w 2862004"/>
              <a:gd name="csY0" fmla="*/ 452022 h 904043"/>
              <a:gd name="csX1" fmla="*/ 1431002 w 2862004"/>
              <a:gd name="csY1" fmla="*/ 0 h 904043"/>
              <a:gd name="csX2" fmla="*/ 2862004 w 2862004"/>
              <a:gd name="csY2" fmla="*/ 452022 h 904043"/>
              <a:gd name="csX3" fmla="*/ 1431002 w 2862004"/>
              <a:gd name="csY3" fmla="*/ 904044 h 904043"/>
              <a:gd name="csX4" fmla="*/ 0 w 2862004"/>
              <a:gd name="csY4" fmla="*/ 452022 h 904043"/>
            </a:gdLst>
            <a:ahLst/>
            <a:cxnLst>
              <a:cxn ang="0">
                <a:pos x="csX0" y="csY0"/>
              </a:cxn>
              <a:cxn ang="0">
                <a:pos x="csX1" y="csY1"/>
              </a:cxn>
              <a:cxn ang="0">
                <a:pos x="csX2" y="csY2"/>
              </a:cxn>
              <a:cxn ang="0">
                <a:pos x="csX3" y="csY3"/>
              </a:cxn>
              <a:cxn ang="0">
                <a:pos x="csX4" y="csY4"/>
              </a:cxn>
            </a:cxnLst>
            <a:rect l="l" t="t" r="r" b="b"/>
            <a:pathLst>
              <a:path w="2862004" h="904043" extrusionOk="0">
                <a:moveTo>
                  <a:pt x="0" y="452022"/>
                </a:moveTo>
                <a:cubicBezTo>
                  <a:pt x="48836" y="205206"/>
                  <a:pt x="755104" y="3416"/>
                  <a:pt x="1431002" y="0"/>
                </a:cubicBezTo>
                <a:cubicBezTo>
                  <a:pt x="2217883" y="-56725"/>
                  <a:pt x="2853804" y="199261"/>
                  <a:pt x="2862004" y="452022"/>
                </a:cubicBezTo>
                <a:cubicBezTo>
                  <a:pt x="2953037" y="737295"/>
                  <a:pt x="2331178" y="965036"/>
                  <a:pt x="1431002" y="904044"/>
                </a:cubicBezTo>
                <a:cubicBezTo>
                  <a:pt x="691082"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descr="Ausrufezeichen mit einfarbiger Füllung">
            <a:extLst>
              <a:ext uri="{FF2B5EF4-FFF2-40B4-BE49-F238E27FC236}">
                <a16:creationId xmlns:a16="http://schemas.microsoft.com/office/drawing/2014/main" id="{B7488173-9936-B64E-14B1-BEDC3157300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621286" y="2214146"/>
            <a:ext cx="733673" cy="733673"/>
          </a:xfrm>
          <a:prstGeom prst="rect">
            <a:avLst/>
          </a:prstGeom>
        </p:spPr>
      </p:pic>
      <p:pic>
        <p:nvPicPr>
          <p:cNvPr id="14" name="Grafik 13" descr="Fragezeichen mit einfarbiger Füllung">
            <a:extLst>
              <a:ext uri="{FF2B5EF4-FFF2-40B4-BE49-F238E27FC236}">
                <a16:creationId xmlns:a16="http://schemas.microsoft.com/office/drawing/2014/main" id="{92F9D8D8-A888-8947-0EC9-5F14503A4D4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28967" y="1943547"/>
            <a:ext cx="914400" cy="914400"/>
          </a:xfrm>
          <a:prstGeom prst="rect">
            <a:avLst/>
          </a:prstGeom>
        </p:spPr>
      </p:pic>
      <p:sp>
        <p:nvSpPr>
          <p:cNvPr id="15" name="Ellipse 14">
            <a:extLst>
              <a:ext uri="{FF2B5EF4-FFF2-40B4-BE49-F238E27FC236}">
                <a16:creationId xmlns:a16="http://schemas.microsoft.com/office/drawing/2014/main" id="{E4D7D6B2-9B99-DA95-EFC9-EB0B855A022E}"/>
              </a:ext>
            </a:extLst>
          </p:cNvPr>
          <p:cNvSpPr/>
          <p:nvPr/>
        </p:nvSpPr>
        <p:spPr>
          <a:xfrm>
            <a:off x="8779276" y="3123476"/>
            <a:ext cx="2743200" cy="861134"/>
          </a:xfrm>
          <a:custGeom>
            <a:avLst/>
            <a:gdLst>
              <a:gd name="csX0" fmla="*/ 0 w 2743200"/>
              <a:gd name="csY0" fmla="*/ 430567 h 861134"/>
              <a:gd name="csX1" fmla="*/ 1371600 w 2743200"/>
              <a:gd name="csY1" fmla="*/ 0 h 861134"/>
              <a:gd name="csX2" fmla="*/ 2743200 w 2743200"/>
              <a:gd name="csY2" fmla="*/ 430567 h 861134"/>
              <a:gd name="csX3" fmla="*/ 1371600 w 2743200"/>
              <a:gd name="csY3" fmla="*/ 861134 h 861134"/>
              <a:gd name="csX4" fmla="*/ 0 w 2743200"/>
              <a:gd name="csY4" fmla="*/ 430567 h 861134"/>
            </a:gdLst>
            <a:ahLst/>
            <a:cxnLst>
              <a:cxn ang="0">
                <a:pos x="csX0" y="csY0"/>
              </a:cxn>
              <a:cxn ang="0">
                <a:pos x="csX1" y="csY1"/>
              </a:cxn>
              <a:cxn ang="0">
                <a:pos x="csX2" y="csY2"/>
              </a:cxn>
              <a:cxn ang="0">
                <a:pos x="csX3" y="csY3"/>
              </a:cxn>
              <a:cxn ang="0">
                <a:pos x="csX4" y="csY4"/>
              </a:cxn>
            </a:cxnLst>
            <a:rect l="l" t="t" r="r" b="b"/>
            <a:pathLst>
              <a:path w="2743200" h="861134" fill="none" extrusionOk="0">
                <a:moveTo>
                  <a:pt x="0" y="430567"/>
                </a:moveTo>
                <a:cubicBezTo>
                  <a:pt x="-18519" y="173722"/>
                  <a:pt x="604405" y="-18714"/>
                  <a:pt x="1371600" y="0"/>
                </a:cubicBezTo>
                <a:cubicBezTo>
                  <a:pt x="2144937" y="1876"/>
                  <a:pt x="2702253" y="182559"/>
                  <a:pt x="2743200" y="430567"/>
                </a:cubicBezTo>
                <a:cubicBezTo>
                  <a:pt x="2717704" y="661548"/>
                  <a:pt x="2061262" y="902363"/>
                  <a:pt x="1371600" y="861134"/>
                </a:cubicBezTo>
                <a:cubicBezTo>
                  <a:pt x="591301" y="857879"/>
                  <a:pt x="-1331" y="610837"/>
                  <a:pt x="0" y="430567"/>
                </a:cubicBezTo>
                <a:close/>
              </a:path>
              <a:path w="2743200" h="861134" stroke="0" extrusionOk="0">
                <a:moveTo>
                  <a:pt x="0" y="430567"/>
                </a:moveTo>
                <a:cubicBezTo>
                  <a:pt x="-122366" y="172127"/>
                  <a:pt x="600447" y="9944"/>
                  <a:pt x="1371600" y="0"/>
                </a:cubicBezTo>
                <a:cubicBezTo>
                  <a:pt x="2148841" y="-11358"/>
                  <a:pt x="2731178" y="182409"/>
                  <a:pt x="2743200" y="430567"/>
                </a:cubicBezTo>
                <a:cubicBezTo>
                  <a:pt x="2803728" y="682531"/>
                  <a:pt x="2172870" y="826233"/>
                  <a:pt x="1371600" y="861134"/>
                </a:cubicBezTo>
                <a:cubicBezTo>
                  <a:pt x="618176"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Beteiligung Kinder und Jugendliche</a:t>
            </a:r>
            <a:endParaRPr lang="de-DE" sz="2000" b="1" dirty="0">
              <a:solidFill>
                <a:schemeClr val="tx1"/>
              </a:solidFill>
              <a:latin typeface="+mj-lt"/>
            </a:endParaRPr>
          </a:p>
        </p:txBody>
      </p:sp>
      <p:sp>
        <p:nvSpPr>
          <p:cNvPr id="16" name="Ellipse 15">
            <a:extLst>
              <a:ext uri="{FF2B5EF4-FFF2-40B4-BE49-F238E27FC236}">
                <a16:creationId xmlns:a16="http://schemas.microsoft.com/office/drawing/2014/main" id="{AB04CDCC-7E3E-2FDE-414D-93951FFE15E8}"/>
              </a:ext>
            </a:extLst>
          </p:cNvPr>
          <p:cNvSpPr/>
          <p:nvPr/>
        </p:nvSpPr>
        <p:spPr>
          <a:xfrm>
            <a:off x="8681621" y="3050158"/>
            <a:ext cx="2743200" cy="994239"/>
          </a:xfrm>
          <a:custGeom>
            <a:avLst/>
            <a:gdLst>
              <a:gd name="csX0" fmla="*/ 0 w 2743200"/>
              <a:gd name="csY0" fmla="*/ 497120 h 994239"/>
              <a:gd name="csX1" fmla="*/ 1371600 w 2743200"/>
              <a:gd name="csY1" fmla="*/ 0 h 994239"/>
              <a:gd name="csX2" fmla="*/ 2743200 w 2743200"/>
              <a:gd name="csY2" fmla="*/ 497120 h 994239"/>
              <a:gd name="csX3" fmla="*/ 1371600 w 2743200"/>
              <a:gd name="csY3" fmla="*/ 994240 h 994239"/>
              <a:gd name="csX4" fmla="*/ 0 w 2743200"/>
              <a:gd name="csY4" fmla="*/ 497120 h 994239"/>
            </a:gdLst>
            <a:ahLst/>
            <a:cxnLst>
              <a:cxn ang="0">
                <a:pos x="csX0" y="csY0"/>
              </a:cxn>
              <a:cxn ang="0">
                <a:pos x="csX1" y="csY1"/>
              </a:cxn>
              <a:cxn ang="0">
                <a:pos x="csX2" y="csY2"/>
              </a:cxn>
              <a:cxn ang="0">
                <a:pos x="csX3" y="csY3"/>
              </a:cxn>
              <a:cxn ang="0">
                <a:pos x="csX4" y="csY4"/>
              </a:cxn>
            </a:cxnLst>
            <a:rect l="l" t="t" r="r" b="b"/>
            <a:pathLst>
              <a:path w="2743200" h="994239" extrusionOk="0">
                <a:moveTo>
                  <a:pt x="0" y="497120"/>
                </a:moveTo>
                <a:cubicBezTo>
                  <a:pt x="142045" y="230797"/>
                  <a:pt x="738057" y="3701"/>
                  <a:pt x="1371600" y="0"/>
                </a:cubicBezTo>
                <a:cubicBezTo>
                  <a:pt x="2128022" y="-17997"/>
                  <a:pt x="2711954" y="210694"/>
                  <a:pt x="2743200" y="497120"/>
                </a:cubicBezTo>
                <a:cubicBezTo>
                  <a:pt x="2757781" y="777379"/>
                  <a:pt x="2211242" y="1039838"/>
                  <a:pt x="1371600" y="994240"/>
                </a:cubicBezTo>
                <a:cubicBezTo>
                  <a:pt x="656359"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B50E1FAD-06F8-FE13-0572-DC574FD10FFD}"/>
              </a:ext>
            </a:extLst>
          </p:cNvPr>
          <p:cNvSpPr/>
          <p:nvPr/>
        </p:nvSpPr>
        <p:spPr>
          <a:xfrm rot="10519779">
            <a:off x="8718221" y="3095271"/>
            <a:ext cx="2862004" cy="904043"/>
          </a:xfrm>
          <a:custGeom>
            <a:avLst/>
            <a:gdLst>
              <a:gd name="csX0" fmla="*/ 0 w 2862004"/>
              <a:gd name="csY0" fmla="*/ 452022 h 904043"/>
              <a:gd name="csX1" fmla="*/ 1431002 w 2862004"/>
              <a:gd name="csY1" fmla="*/ 0 h 904043"/>
              <a:gd name="csX2" fmla="*/ 2862004 w 2862004"/>
              <a:gd name="csY2" fmla="*/ 452022 h 904043"/>
              <a:gd name="csX3" fmla="*/ 1431002 w 2862004"/>
              <a:gd name="csY3" fmla="*/ 904044 h 904043"/>
              <a:gd name="csX4" fmla="*/ 0 w 2862004"/>
              <a:gd name="csY4" fmla="*/ 452022 h 904043"/>
            </a:gdLst>
            <a:ahLst/>
            <a:cxnLst>
              <a:cxn ang="0">
                <a:pos x="csX0" y="csY0"/>
              </a:cxn>
              <a:cxn ang="0">
                <a:pos x="csX1" y="csY1"/>
              </a:cxn>
              <a:cxn ang="0">
                <a:pos x="csX2" y="csY2"/>
              </a:cxn>
              <a:cxn ang="0">
                <a:pos x="csX3" y="csY3"/>
              </a:cxn>
              <a:cxn ang="0">
                <a:pos x="csX4" y="csY4"/>
              </a:cxn>
            </a:cxnLst>
            <a:rect l="l" t="t" r="r" b="b"/>
            <a:pathLst>
              <a:path w="2862004" h="904043" extrusionOk="0">
                <a:moveTo>
                  <a:pt x="0" y="452022"/>
                </a:moveTo>
                <a:cubicBezTo>
                  <a:pt x="48836" y="205206"/>
                  <a:pt x="755104" y="3416"/>
                  <a:pt x="1431002" y="0"/>
                </a:cubicBezTo>
                <a:cubicBezTo>
                  <a:pt x="2217883" y="-56725"/>
                  <a:pt x="2853804" y="199261"/>
                  <a:pt x="2862004" y="452022"/>
                </a:cubicBezTo>
                <a:cubicBezTo>
                  <a:pt x="2953037" y="737295"/>
                  <a:pt x="2331178" y="965036"/>
                  <a:pt x="1431002" y="904044"/>
                </a:cubicBezTo>
                <a:cubicBezTo>
                  <a:pt x="691082"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descr="Daumen hoch-Zeichen mit einfarbiger Füllung">
            <a:extLst>
              <a:ext uri="{FF2B5EF4-FFF2-40B4-BE49-F238E27FC236}">
                <a16:creationId xmlns:a16="http://schemas.microsoft.com/office/drawing/2014/main" id="{1B75CB9C-5C69-B31D-876A-10FB3FBF6F3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flipH="1">
            <a:off x="8487838" y="3239070"/>
            <a:ext cx="626747" cy="626747"/>
          </a:xfrm>
          <a:prstGeom prst="rect">
            <a:avLst/>
          </a:prstGeom>
        </p:spPr>
      </p:pic>
    </p:spTree>
    <p:extLst>
      <p:ext uri="{BB962C8B-B14F-4D97-AF65-F5344CB8AC3E}">
        <p14:creationId xmlns:p14="http://schemas.microsoft.com/office/powerpoint/2010/main" val="2051241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C139-ED8B-9594-C89B-92105659844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14 Beschluss über die Fördervoraussetzungen zum Regionalbudget 2027</a:t>
            </a:r>
          </a:p>
        </p:txBody>
      </p:sp>
      <p:sp>
        <p:nvSpPr>
          <p:cNvPr id="3" name="Inhaltsplatzhalter 2">
            <a:extLst>
              <a:ext uri="{FF2B5EF4-FFF2-40B4-BE49-F238E27FC236}">
                <a16:creationId xmlns:a16="http://schemas.microsoft.com/office/drawing/2014/main" id="{EFFB4A6C-2C27-EAC3-54B3-140989C638DE}"/>
              </a:ext>
            </a:extLst>
          </p:cNvPr>
          <p:cNvSpPr>
            <a:spLocks noGrp="1"/>
          </p:cNvSpPr>
          <p:nvPr>
            <p:ph idx="1"/>
          </p:nvPr>
        </p:nvSpPr>
        <p:spPr>
          <a:xfrm>
            <a:off x="496389" y="1456508"/>
            <a:ext cx="10568163" cy="4720455"/>
          </a:xfrm>
        </p:spPr>
        <p:txBody>
          <a:bodyPr>
            <a:normAutofit/>
          </a:bodyPr>
          <a:lstStyle/>
          <a:p>
            <a:pPr marL="0" marR="0" lvl="0" indent="0" defTabSz="914400" rtl="0" eaLnBrk="0" fontAlgn="base" latinLnBrk="0" hangingPunct="0">
              <a:spcBef>
                <a:spcPct val="0"/>
              </a:spcBef>
              <a:spcAft>
                <a:spcPts val="600"/>
              </a:spcAft>
              <a:buClrTx/>
              <a:buSzTx/>
              <a:buFontTx/>
              <a:buNone/>
              <a:tabLst/>
            </a:pPr>
            <a:r>
              <a:rPr lang="de-DE" altLang="de-DE" sz="1600" b="1" dirty="0">
                <a:solidFill>
                  <a:srgbClr val="ADC217"/>
                </a:solidFill>
                <a:latin typeface="+mj-lt"/>
              </a:rPr>
              <a:t>Die Mitgliederversammlung beschließt:</a:t>
            </a:r>
          </a:p>
          <a:p>
            <a:pPr marL="0" marR="0" lvl="0" indent="0" defTabSz="914400" rtl="0" eaLnBrk="0" fontAlgn="base" latinLnBrk="0" hangingPunct="0">
              <a:lnSpc>
                <a:spcPct val="100000"/>
              </a:lnSpc>
              <a:spcBef>
                <a:spcPct val="0"/>
              </a:spcBef>
              <a:spcAft>
                <a:spcPts val="600"/>
              </a:spcAft>
              <a:buClrTx/>
              <a:buSzTx/>
              <a:buFontTx/>
              <a:buNone/>
              <a:tabLst/>
            </a:pPr>
            <a:r>
              <a:rPr lang="de-DE" altLang="de-DE" sz="1600" baseline="0" dirty="0">
                <a:latin typeface="+mj-lt"/>
                <a:ea typeface="Calibri" panose="020F0502020204030204" pitchFamily="34" charset="0"/>
                <a:cs typeface="Times New Roman" panose="02020603050405020304" pitchFamily="18" charset="0"/>
              </a:rPr>
              <a:t>Das</a:t>
            </a:r>
            <a:r>
              <a:rPr lang="de-DE" altLang="de-DE" sz="1600" dirty="0">
                <a:latin typeface="+mj-lt"/>
                <a:ea typeface="Calibri" panose="020F0502020204030204" pitchFamily="34" charset="0"/>
                <a:cs typeface="Times New Roman" panose="02020603050405020304" pitchFamily="18" charset="0"/>
              </a:rPr>
              <a:t> Regionalbudget (GAK-Ziffer 9.0) soll im Jahr 2027 wie im vorangegangenen Jahr angeboten werden. </a:t>
            </a:r>
          </a:p>
          <a:p>
            <a:pPr marL="0" marR="0" lvl="0" indent="0" defTabSz="914400" rtl="0" eaLnBrk="0" fontAlgn="base" latinLnBrk="0" hangingPunct="0">
              <a:lnSpc>
                <a:spcPct val="100000"/>
              </a:lnSpc>
              <a:spcBef>
                <a:spcPct val="0"/>
              </a:spcBef>
              <a:spcAft>
                <a:spcPts val="600"/>
              </a:spcAft>
              <a:buClrTx/>
              <a:buSzTx/>
              <a:buFontTx/>
              <a:buNone/>
              <a:tabLst/>
            </a:pPr>
            <a:r>
              <a:rPr lang="de-DE" altLang="de-DE" sz="1600" dirty="0">
                <a:latin typeface="+mj-lt"/>
                <a:ea typeface="Calibri" panose="020F0502020204030204" pitchFamily="34" charset="0"/>
                <a:cs typeface="Times New Roman" panose="02020603050405020304" pitchFamily="18" charset="0"/>
              </a:rPr>
              <a:t>Es werden </a:t>
            </a:r>
            <a:r>
              <a:rPr lang="de-DE" altLang="de-DE" sz="1600" u="sng" dirty="0">
                <a:latin typeface="+mj-lt"/>
                <a:ea typeface="Calibri" panose="020F0502020204030204" pitchFamily="34" charset="0"/>
                <a:cs typeface="Times New Roman" panose="02020603050405020304" pitchFamily="18" charset="0"/>
              </a:rPr>
              <a:t>keine</a:t>
            </a:r>
            <a:r>
              <a:rPr lang="de-DE" altLang="de-DE" sz="1600" dirty="0">
                <a:latin typeface="+mj-lt"/>
                <a:ea typeface="Calibri" panose="020F0502020204030204" pitchFamily="34" charset="0"/>
                <a:cs typeface="Times New Roman" panose="02020603050405020304" pitchFamily="18" charset="0"/>
              </a:rPr>
              <a:t> inhaltlichen Einschränkungen vorgenommen./Es werden folgende inhaltliche Einschränkungen vorgenommen.</a:t>
            </a:r>
          </a:p>
          <a:p>
            <a:pPr marL="0" marR="0" lvl="0" indent="0" defTabSz="914400" rtl="0" eaLnBrk="0" fontAlgn="base" latinLnBrk="0" hangingPunct="0">
              <a:lnSpc>
                <a:spcPct val="100000"/>
              </a:lnSpc>
              <a:spcBef>
                <a:spcPct val="0"/>
              </a:spcBef>
              <a:spcAft>
                <a:spcPts val="600"/>
              </a:spcAft>
              <a:buClrTx/>
              <a:buSzTx/>
              <a:buFontTx/>
              <a:buNone/>
              <a:tabLst/>
            </a:pPr>
            <a:endParaRPr lang="de-DE" altLang="de-DE" sz="1600" dirty="0">
              <a:latin typeface="+mj-lt"/>
              <a:ea typeface="Calibri" panose="020F050202020403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ts val="600"/>
              </a:spcAft>
              <a:buClrTx/>
              <a:buSzTx/>
              <a:buFontTx/>
              <a:buNone/>
              <a:tabLst/>
            </a:pPr>
            <a:r>
              <a:rPr lang="de-DE" altLang="de-DE" sz="1600" b="1" dirty="0">
                <a:latin typeface="+mj-lt"/>
                <a:ea typeface="Calibri" panose="020F0502020204030204" pitchFamily="34" charset="0"/>
                <a:cs typeface="Times New Roman" panose="02020603050405020304" pitchFamily="18" charset="0"/>
              </a:rPr>
              <a:t>Es gelten die Antragsunterlagen, Fördervoraussetzungen sowie der Projektbewertungsbogen vom Jahr 2026.</a:t>
            </a:r>
          </a:p>
          <a:p>
            <a:pPr marL="0" marR="0" lvl="0" indent="0" defTabSz="914400" rtl="0" eaLnBrk="0" fontAlgn="base" latinLnBrk="0" hangingPunct="0">
              <a:lnSpc>
                <a:spcPct val="100000"/>
              </a:lnSpc>
              <a:spcBef>
                <a:spcPct val="0"/>
              </a:spcBef>
              <a:spcAft>
                <a:spcPts val="600"/>
              </a:spcAft>
              <a:buClrTx/>
              <a:buSzTx/>
              <a:buFontTx/>
              <a:buNone/>
              <a:tabLst/>
            </a:pPr>
            <a:r>
              <a:rPr lang="de-DE" altLang="de-DE" sz="1600" dirty="0">
                <a:latin typeface="+mj-lt"/>
                <a:ea typeface="Calibri" panose="020F0502020204030204" pitchFamily="34" charset="0"/>
                <a:cs typeface="Times New Roman" panose="02020603050405020304" pitchFamily="18" charset="0"/>
              </a:rPr>
              <a:t>Der Projektaufruf wird im November 2026 erfolgen. </a:t>
            </a:r>
          </a:p>
          <a:p>
            <a:pPr marL="0" marR="0" lvl="0" indent="0" defTabSz="914400" rtl="0" eaLnBrk="0" fontAlgn="base" latinLnBrk="0" hangingPunct="0">
              <a:lnSpc>
                <a:spcPct val="100000"/>
              </a:lnSpc>
              <a:spcBef>
                <a:spcPct val="0"/>
              </a:spcBef>
              <a:spcAft>
                <a:spcPts val="600"/>
              </a:spcAft>
              <a:buClrTx/>
              <a:buSzTx/>
              <a:buFontTx/>
              <a:buNone/>
              <a:tabLst/>
            </a:pPr>
            <a:r>
              <a:rPr lang="de-DE" altLang="de-DE" sz="1600" dirty="0">
                <a:latin typeface="+mj-lt"/>
                <a:ea typeface="Calibri" panose="020F0502020204030204" pitchFamily="34" charset="0"/>
                <a:cs typeface="Times New Roman" panose="02020603050405020304" pitchFamily="18" charset="0"/>
              </a:rPr>
              <a:t>Die Frist zur Einreichung vollständiger Projektanträge wird auf den </a:t>
            </a:r>
            <a:r>
              <a:rPr lang="de-DE" altLang="de-DE" sz="1600" b="1" dirty="0">
                <a:latin typeface="+mj-lt"/>
                <a:ea typeface="Calibri" panose="020F0502020204030204" pitchFamily="34" charset="0"/>
                <a:cs typeface="Times New Roman" panose="02020603050405020304" pitchFamily="18" charset="0"/>
              </a:rPr>
              <a:t>28.02.2027</a:t>
            </a:r>
            <a:r>
              <a:rPr lang="de-DE" altLang="de-DE" sz="1600" dirty="0">
                <a:latin typeface="+mj-lt"/>
                <a:ea typeface="Calibri" panose="020F0502020204030204" pitchFamily="34" charset="0"/>
                <a:cs typeface="Times New Roman" panose="02020603050405020304" pitchFamily="18" charset="0"/>
              </a:rPr>
              <a:t> gelegt.</a:t>
            </a:r>
          </a:p>
          <a:p>
            <a:pPr marL="0" indent="0" eaLnBrk="0" fontAlgn="base" hangingPunct="0">
              <a:lnSpc>
                <a:spcPct val="100000"/>
              </a:lnSpc>
              <a:spcBef>
                <a:spcPct val="0"/>
              </a:spcBef>
              <a:spcAft>
                <a:spcPts val="600"/>
              </a:spcAft>
              <a:buNone/>
            </a:pPr>
            <a:r>
              <a:rPr lang="de-DE" altLang="de-DE" sz="1600" dirty="0">
                <a:latin typeface="+mj-lt"/>
                <a:ea typeface="Calibri" panose="020F0502020204030204" pitchFamily="34" charset="0"/>
                <a:cs typeface="Times New Roman" panose="02020603050405020304" pitchFamily="18" charset="0"/>
              </a:rPr>
              <a:t>Die Frist zur Abrechnung der Projekte gegenüber der AktivRegion wird auf den </a:t>
            </a:r>
            <a:r>
              <a:rPr lang="de-DE" altLang="de-DE" sz="1600" b="1" dirty="0">
                <a:latin typeface="+mj-lt"/>
                <a:ea typeface="Calibri" panose="020F0502020204030204" pitchFamily="34" charset="0"/>
                <a:cs typeface="Times New Roman" panose="02020603050405020304" pitchFamily="18" charset="0"/>
              </a:rPr>
              <a:t>31.10.2027</a:t>
            </a:r>
            <a:r>
              <a:rPr lang="de-DE" altLang="de-DE" sz="1600" dirty="0">
                <a:latin typeface="+mj-lt"/>
                <a:ea typeface="Calibri" panose="020F0502020204030204" pitchFamily="34" charset="0"/>
                <a:cs typeface="Times New Roman" panose="02020603050405020304" pitchFamily="18" charset="0"/>
              </a:rPr>
              <a:t> gelegt.</a:t>
            </a:r>
          </a:p>
          <a:p>
            <a:pPr marL="0" marR="0" lvl="0" indent="0" defTabSz="914400" rtl="0" eaLnBrk="0" fontAlgn="base" latinLnBrk="0" hangingPunct="0">
              <a:lnSpc>
                <a:spcPct val="100000"/>
              </a:lnSpc>
              <a:spcBef>
                <a:spcPct val="0"/>
              </a:spcBef>
              <a:spcAft>
                <a:spcPts val="600"/>
              </a:spcAft>
              <a:buClrTx/>
              <a:buSzTx/>
              <a:buFontTx/>
              <a:buNone/>
              <a:tabLst/>
            </a:pPr>
            <a:endParaRPr kumimoji="0" lang="de-DE" altLang="de-DE" sz="1600" b="0" i="0" u="none" strike="noStrike" cap="none" normalizeH="0" baseline="0" dirty="0">
              <a:ln>
                <a:noFill/>
              </a:ln>
              <a:solidFill>
                <a:schemeClr val="tx1"/>
              </a:solidFill>
              <a:effectLst/>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indent="0">
              <a:spcBef>
                <a:spcPts val="0"/>
              </a:spcBef>
              <a:buNone/>
            </a:pPr>
            <a:endParaRPr lang="de-DE" sz="1400" dirty="0">
              <a:latin typeface="+mj-lt"/>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prstClr val="black"/>
              </a:solidFill>
              <a:effectLst/>
              <a:uLnTx/>
              <a:uFillTx/>
              <a:latin typeface="+mj-lt"/>
              <a:ea typeface="+mn-ea"/>
              <a:cs typeface="+mn-cs"/>
            </a:endParaRPr>
          </a:p>
          <a:p>
            <a:pPr marL="0" indent="0">
              <a:spcBef>
                <a:spcPts val="0"/>
              </a:spcBef>
              <a:spcAft>
                <a:spcPts val="600"/>
              </a:spcAft>
              <a:buNone/>
            </a:pPr>
            <a:endParaRPr lang="de-DE" sz="1400" dirty="0">
              <a:solidFill>
                <a:srgbClr val="ADC217"/>
              </a:solidFill>
              <a:latin typeface="+mj-lt"/>
            </a:endParaRPr>
          </a:p>
        </p:txBody>
      </p:sp>
      <p:sp>
        <p:nvSpPr>
          <p:cNvPr id="4" name="Rechteck 3">
            <a:extLst>
              <a:ext uri="{FF2B5EF4-FFF2-40B4-BE49-F238E27FC236}">
                <a16:creationId xmlns:a16="http://schemas.microsoft.com/office/drawing/2014/main" id="{7A4F6665-3D57-6A0E-7788-0321F4E1DC81}"/>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Ellipse 4">
            <a:extLst>
              <a:ext uri="{FF2B5EF4-FFF2-40B4-BE49-F238E27FC236}">
                <a16:creationId xmlns:a16="http://schemas.microsoft.com/office/drawing/2014/main" id="{8154A1F4-C3AB-4BFC-7B51-7A0CE24ACD26}"/>
              </a:ext>
            </a:extLst>
          </p:cNvPr>
          <p:cNvSpPr/>
          <p:nvPr/>
        </p:nvSpPr>
        <p:spPr>
          <a:xfrm>
            <a:off x="5036981" y="5308925"/>
            <a:ext cx="2494625" cy="861134"/>
          </a:xfrm>
          <a:custGeom>
            <a:avLst/>
            <a:gdLst>
              <a:gd name="csX0" fmla="*/ 0 w 2494625"/>
              <a:gd name="csY0" fmla="*/ 430567 h 861134"/>
              <a:gd name="csX1" fmla="*/ 1247313 w 2494625"/>
              <a:gd name="csY1" fmla="*/ 0 h 861134"/>
              <a:gd name="csX2" fmla="*/ 2494626 w 2494625"/>
              <a:gd name="csY2" fmla="*/ 430567 h 861134"/>
              <a:gd name="csX3" fmla="*/ 1247313 w 2494625"/>
              <a:gd name="csY3" fmla="*/ 861134 h 861134"/>
              <a:gd name="csX4" fmla="*/ 0 w 2494625"/>
              <a:gd name="csY4" fmla="*/ 430567 h 861134"/>
            </a:gdLst>
            <a:ahLst/>
            <a:cxnLst>
              <a:cxn ang="0">
                <a:pos x="csX0" y="csY0"/>
              </a:cxn>
              <a:cxn ang="0">
                <a:pos x="csX1" y="csY1"/>
              </a:cxn>
              <a:cxn ang="0">
                <a:pos x="csX2" y="csY2"/>
              </a:cxn>
              <a:cxn ang="0">
                <a:pos x="csX3" y="csY3"/>
              </a:cxn>
              <a:cxn ang="0">
                <a:pos x="csX4" y="csY4"/>
              </a:cxn>
            </a:cxnLst>
            <a:rect l="l" t="t" r="r" b="b"/>
            <a:pathLst>
              <a:path w="2494625" h="861134" fill="none" extrusionOk="0">
                <a:moveTo>
                  <a:pt x="0" y="430567"/>
                </a:moveTo>
                <a:cubicBezTo>
                  <a:pt x="-82735" y="107668"/>
                  <a:pt x="533235" y="-48728"/>
                  <a:pt x="1247313" y="0"/>
                </a:cubicBezTo>
                <a:cubicBezTo>
                  <a:pt x="1952008" y="1876"/>
                  <a:pt x="2453679" y="182559"/>
                  <a:pt x="2494626" y="430567"/>
                </a:cubicBezTo>
                <a:cubicBezTo>
                  <a:pt x="2410131" y="645778"/>
                  <a:pt x="1821796" y="930640"/>
                  <a:pt x="1247313" y="861134"/>
                </a:cubicBezTo>
                <a:cubicBezTo>
                  <a:pt x="535656" y="857879"/>
                  <a:pt x="-1331" y="610837"/>
                  <a:pt x="0" y="430567"/>
                </a:cubicBezTo>
                <a:close/>
              </a:path>
              <a:path w="2494625" h="861134" stroke="0" extrusionOk="0">
                <a:moveTo>
                  <a:pt x="0" y="430567"/>
                </a:moveTo>
                <a:cubicBezTo>
                  <a:pt x="-47370" y="184779"/>
                  <a:pt x="491361" y="48909"/>
                  <a:pt x="1247313" y="0"/>
                </a:cubicBezTo>
                <a:cubicBezTo>
                  <a:pt x="1955912" y="-11358"/>
                  <a:pt x="2482604" y="182409"/>
                  <a:pt x="2494626" y="430567"/>
                </a:cubicBezTo>
                <a:cubicBezTo>
                  <a:pt x="2534986" y="677810"/>
                  <a:pt x="1981669" y="824854"/>
                  <a:pt x="1247313" y="861134"/>
                </a:cubicBezTo>
                <a:cubicBezTo>
                  <a:pt x="562531"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Beschlussfassung TOP 13</a:t>
            </a:r>
            <a:endParaRPr lang="de-DE" sz="2000" b="1" dirty="0">
              <a:solidFill>
                <a:schemeClr val="tx1"/>
              </a:solidFill>
              <a:latin typeface="+mj-lt"/>
            </a:endParaRPr>
          </a:p>
        </p:txBody>
      </p:sp>
      <p:sp>
        <p:nvSpPr>
          <p:cNvPr id="6" name="Ellipse 5">
            <a:extLst>
              <a:ext uri="{FF2B5EF4-FFF2-40B4-BE49-F238E27FC236}">
                <a16:creationId xmlns:a16="http://schemas.microsoft.com/office/drawing/2014/main" id="{B0ADC601-FC26-B7B1-8B27-FB4BB4F8CA9F}"/>
              </a:ext>
            </a:extLst>
          </p:cNvPr>
          <p:cNvSpPr/>
          <p:nvPr/>
        </p:nvSpPr>
        <p:spPr>
          <a:xfrm>
            <a:off x="4939326" y="5235607"/>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E64D6345-4075-3D0D-3F27-7A178C402EFC}"/>
              </a:ext>
            </a:extLst>
          </p:cNvPr>
          <p:cNvSpPr/>
          <p:nvPr/>
        </p:nvSpPr>
        <p:spPr>
          <a:xfrm rot="10519779">
            <a:off x="4976357" y="5291279"/>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oliennummernplatzhalter 9">
            <a:extLst>
              <a:ext uri="{FF2B5EF4-FFF2-40B4-BE49-F238E27FC236}">
                <a16:creationId xmlns:a16="http://schemas.microsoft.com/office/drawing/2014/main" id="{136F0B6A-6587-8DAB-9287-127B72068F8B}"/>
              </a:ext>
            </a:extLst>
          </p:cNvPr>
          <p:cNvSpPr>
            <a:spLocks noGrp="1"/>
          </p:cNvSpPr>
          <p:nvPr>
            <p:ph type="sldNum" sz="quarter" idx="12"/>
          </p:nvPr>
        </p:nvSpPr>
        <p:spPr/>
        <p:txBody>
          <a:bodyPr/>
          <a:lstStyle/>
          <a:p>
            <a:fld id="{FF26D450-241C-49D8-A09E-EB203266E317}" type="slidenum">
              <a:rPr lang="de-DE" smtClean="0"/>
              <a:t>33</a:t>
            </a:fld>
            <a:endParaRPr lang="de-DE"/>
          </a:p>
        </p:txBody>
      </p:sp>
      <p:sp>
        <p:nvSpPr>
          <p:cNvPr id="11" name="Fußzeilenplatzhalter 17">
            <a:extLst>
              <a:ext uri="{FF2B5EF4-FFF2-40B4-BE49-F238E27FC236}">
                <a16:creationId xmlns:a16="http://schemas.microsoft.com/office/drawing/2014/main" id="{303594DF-56CD-C9A1-3079-45D66892944A}"/>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9" name="Datumsplatzhalter 19">
            <a:extLst>
              <a:ext uri="{FF2B5EF4-FFF2-40B4-BE49-F238E27FC236}">
                <a16:creationId xmlns:a16="http://schemas.microsoft.com/office/drawing/2014/main" id="{94A74547-CDF9-8FD5-EA89-8ADF1901CCF6}"/>
              </a:ext>
            </a:extLst>
          </p:cNvPr>
          <p:cNvSpPr>
            <a:spLocks noGrp="1"/>
          </p:cNvSpPr>
          <p:nvPr>
            <p:ph type="dt" sz="half" idx="10"/>
          </p:nvPr>
        </p:nvSpPr>
        <p:spPr>
          <a:xfrm>
            <a:off x="838200" y="6356350"/>
            <a:ext cx="2743200" cy="365125"/>
          </a:xfrm>
        </p:spPr>
        <p:txBody>
          <a:bodyPr/>
          <a:lstStyle/>
          <a:p>
            <a:r>
              <a:rPr lang="de-DE">
                <a:solidFill>
                  <a:srgbClr val="B3D04A"/>
                </a:solidFill>
                <a:latin typeface="+mj-lt"/>
              </a:rPr>
              <a:t>23.06.2026</a:t>
            </a:r>
            <a:endParaRPr lang="de-DE" dirty="0">
              <a:solidFill>
                <a:srgbClr val="B3D04A"/>
              </a:solidFill>
              <a:latin typeface="+mj-lt"/>
            </a:endParaRPr>
          </a:p>
        </p:txBody>
      </p:sp>
    </p:spTree>
    <p:extLst>
      <p:ext uri="{BB962C8B-B14F-4D97-AF65-F5344CB8AC3E}">
        <p14:creationId xmlns:p14="http://schemas.microsoft.com/office/powerpoint/2010/main" val="58707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BBBB3-41FD-4653-0B33-2ED280F6C0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89E317-CA98-5FB4-7664-70E54549CB69}"/>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15 Beschluss Kinder- und Jugendfonds 2026/2027</a:t>
            </a:r>
          </a:p>
        </p:txBody>
      </p:sp>
      <p:sp>
        <p:nvSpPr>
          <p:cNvPr id="3" name="Inhaltsplatzhalter 2">
            <a:extLst>
              <a:ext uri="{FF2B5EF4-FFF2-40B4-BE49-F238E27FC236}">
                <a16:creationId xmlns:a16="http://schemas.microsoft.com/office/drawing/2014/main" id="{BA0091C3-B16A-9117-2B40-6C77D5A37CF0}"/>
              </a:ext>
            </a:extLst>
          </p:cNvPr>
          <p:cNvSpPr>
            <a:spLocks noGrp="1"/>
          </p:cNvSpPr>
          <p:nvPr>
            <p:ph idx="1"/>
          </p:nvPr>
        </p:nvSpPr>
        <p:spPr>
          <a:xfrm>
            <a:off x="496389" y="1477909"/>
            <a:ext cx="10568163" cy="4615387"/>
          </a:xfrm>
        </p:spPr>
        <p:txBody>
          <a:bodyPr>
            <a:normAutofit/>
          </a:bodyPr>
          <a:lstStyle/>
          <a:p>
            <a:pPr marL="0" indent="0">
              <a:spcBef>
                <a:spcPts val="0"/>
              </a:spcBef>
              <a:buNone/>
            </a:pPr>
            <a:r>
              <a:rPr lang="de-DE" sz="1700" b="1" dirty="0">
                <a:solidFill>
                  <a:srgbClr val="ADC217"/>
                </a:solidFill>
                <a:latin typeface="+mj-lt"/>
              </a:rPr>
              <a:t>Ausgangslage</a:t>
            </a:r>
          </a:p>
          <a:p>
            <a:pPr fontAlgn="auto">
              <a:lnSpc>
                <a:spcPct val="150000"/>
              </a:lnSpc>
              <a:spcBef>
                <a:spcPts val="0"/>
              </a:spcBef>
              <a:spcAft>
                <a:spcPts val="0"/>
              </a:spcAft>
              <a:buFont typeface="Calibri" panose="020F0502020204030204" pitchFamily="34" charset="0"/>
              <a:buChar char="∙"/>
            </a:pPr>
            <a:r>
              <a:rPr lang="de-DE" sz="1600" dirty="0">
                <a:latin typeface="+mj-lt"/>
              </a:rPr>
              <a:t>Einführung des Kinder- und Jugendfonds im Jahr 2023</a:t>
            </a:r>
          </a:p>
          <a:p>
            <a:pPr fontAlgn="auto">
              <a:lnSpc>
                <a:spcPct val="150000"/>
              </a:lnSpc>
              <a:spcBef>
                <a:spcPts val="0"/>
              </a:spcBef>
              <a:spcAft>
                <a:spcPts val="0"/>
              </a:spcAft>
              <a:buFont typeface="Calibri" panose="020F0502020204030204" pitchFamily="34" charset="0"/>
              <a:buChar char="∙"/>
            </a:pPr>
            <a:r>
              <a:rPr lang="de-DE" sz="1600" dirty="0">
                <a:latin typeface="+mj-lt"/>
              </a:rPr>
              <a:t>Förderung: 80 %, bis zu 500 Euro (Deckelung) – Gesamtkosten max. 2.000 Euro</a:t>
            </a:r>
          </a:p>
          <a:p>
            <a:pPr fontAlgn="auto">
              <a:lnSpc>
                <a:spcPct val="150000"/>
              </a:lnSpc>
              <a:spcBef>
                <a:spcPts val="0"/>
              </a:spcBef>
              <a:spcAft>
                <a:spcPts val="0"/>
              </a:spcAft>
              <a:buFont typeface="Calibri" panose="020F0502020204030204" pitchFamily="34" charset="0"/>
              <a:buChar char="∙"/>
            </a:pPr>
            <a:r>
              <a:rPr lang="de-DE" sz="1600" b="1" dirty="0">
                <a:latin typeface="+mj-lt"/>
              </a:rPr>
              <a:t>Seit 2023: 35 Projekte und 15.326,27 € Fördermittel</a:t>
            </a:r>
          </a:p>
          <a:p>
            <a:pPr lvl="1" fontAlgn="auto">
              <a:lnSpc>
                <a:spcPct val="150000"/>
              </a:lnSpc>
              <a:spcBef>
                <a:spcPts val="0"/>
              </a:spcBef>
              <a:spcAft>
                <a:spcPts val="0"/>
              </a:spcAft>
              <a:buFont typeface="Calibri" panose="020F0502020204030204" pitchFamily="34" charset="0"/>
              <a:buChar char="∙"/>
            </a:pPr>
            <a:r>
              <a:rPr lang="de-DE" sz="1600" dirty="0">
                <a:latin typeface="+mj-lt"/>
              </a:rPr>
              <a:t>2023: 5.147,29 € | 12 Projekte</a:t>
            </a:r>
          </a:p>
          <a:p>
            <a:pPr lvl="1" fontAlgn="auto">
              <a:lnSpc>
                <a:spcPct val="150000"/>
              </a:lnSpc>
              <a:spcBef>
                <a:spcPts val="0"/>
              </a:spcBef>
              <a:spcAft>
                <a:spcPts val="0"/>
              </a:spcAft>
              <a:buFont typeface="Calibri" panose="020F0502020204030204" pitchFamily="34" charset="0"/>
              <a:buChar char="∙"/>
            </a:pPr>
            <a:r>
              <a:rPr lang="de-DE" sz="1600" dirty="0">
                <a:latin typeface="+mj-lt"/>
              </a:rPr>
              <a:t>2024: 4.480,68 € | 10 Projekte</a:t>
            </a:r>
          </a:p>
          <a:p>
            <a:pPr lvl="1" fontAlgn="auto">
              <a:lnSpc>
                <a:spcPct val="150000"/>
              </a:lnSpc>
              <a:spcBef>
                <a:spcPts val="0"/>
              </a:spcBef>
              <a:spcAft>
                <a:spcPts val="0"/>
              </a:spcAft>
              <a:buFont typeface="Calibri" panose="020F0502020204030204" pitchFamily="34" charset="0"/>
              <a:buChar char="∙"/>
            </a:pPr>
            <a:r>
              <a:rPr lang="de-DE" sz="1600" dirty="0">
                <a:latin typeface="+mj-lt"/>
              </a:rPr>
              <a:t>2025: 3.997,13 € | 3 Projekte</a:t>
            </a:r>
          </a:p>
          <a:p>
            <a:pPr lvl="1"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2026:  1.701,17 € | 4 Projekte (Stand 06/2026) </a:t>
            </a:r>
          </a:p>
          <a:p>
            <a:pPr marL="457200" lvl="1" indent="0" fontAlgn="auto">
              <a:lnSpc>
                <a:spcPct val="150000"/>
              </a:lnSpc>
              <a:spcBef>
                <a:spcPts val="0"/>
              </a:spcBef>
              <a:spcAft>
                <a:spcPts val="0"/>
              </a:spcAft>
              <a:buNone/>
            </a:pPr>
            <a:endParaRPr lang="de-DE" sz="1600" dirty="0">
              <a:solidFill>
                <a:prstClr val="black"/>
              </a:solidFill>
              <a:latin typeface="+mj-lt"/>
              <a:sym typeface="Wingdings" panose="05000000000000000000" pitchFamily="2" charset="2"/>
            </a:endParaRPr>
          </a:p>
          <a:p>
            <a:pPr marL="0" indent="0">
              <a:lnSpc>
                <a:spcPct val="150000"/>
              </a:lnSpc>
              <a:spcBef>
                <a:spcPts val="0"/>
              </a:spcBef>
              <a:buNone/>
            </a:pPr>
            <a:r>
              <a:rPr lang="de-DE" sz="1600" dirty="0">
                <a:latin typeface="+mj-lt"/>
              </a:rPr>
              <a:t>Für 2026: Budget insgesamt </a:t>
            </a:r>
            <a:r>
              <a:rPr lang="de-DE" sz="1600" dirty="0">
                <a:solidFill>
                  <a:prstClr val="black"/>
                </a:solidFill>
                <a:latin typeface="+mj-lt"/>
                <a:sym typeface="Wingdings" panose="05000000000000000000" pitchFamily="2" charset="2"/>
              </a:rPr>
              <a:t>7.374,90 € [</a:t>
            </a:r>
            <a:r>
              <a:rPr lang="de-DE" sz="1600" dirty="0">
                <a:latin typeface="+mj-lt"/>
              </a:rPr>
              <a:t>6.000€ + </a:t>
            </a:r>
            <a:r>
              <a:rPr lang="de-DE" sz="1600" dirty="0">
                <a:solidFill>
                  <a:prstClr val="black"/>
                </a:solidFill>
                <a:latin typeface="+mj-lt"/>
                <a:sym typeface="Wingdings" panose="05000000000000000000" pitchFamily="2" charset="2"/>
              </a:rPr>
              <a:t>Restbudget aus 2025 i.H.v. </a:t>
            </a:r>
            <a:r>
              <a:rPr lang="de-DE" sz="1600" dirty="0">
                <a:latin typeface="+mj-lt"/>
              </a:rPr>
              <a:t>1.374,90 €]</a:t>
            </a:r>
          </a:p>
          <a:p>
            <a:pPr marL="0" indent="0">
              <a:lnSpc>
                <a:spcPct val="150000"/>
              </a:lnSpc>
              <a:spcBef>
                <a:spcPts val="0"/>
              </a:spcBef>
              <a:buNone/>
            </a:pPr>
            <a:r>
              <a:rPr lang="de-DE" sz="1600" b="1" dirty="0">
                <a:solidFill>
                  <a:prstClr val="black"/>
                </a:solidFill>
                <a:latin typeface="+mj-lt"/>
                <a:sym typeface="Wingdings" panose="05000000000000000000" pitchFamily="2" charset="2"/>
              </a:rPr>
              <a:t> Noch offen: 5.616,83 €</a:t>
            </a:r>
            <a:endParaRPr lang="de-DE" sz="1600" dirty="0">
              <a:solidFill>
                <a:prstClr val="black"/>
              </a:solidFill>
              <a:latin typeface="+mj-lt"/>
              <a:sym typeface="Wingdings" panose="05000000000000000000" pitchFamily="2" charset="2"/>
            </a:endParaRPr>
          </a:p>
        </p:txBody>
      </p:sp>
      <p:sp>
        <p:nvSpPr>
          <p:cNvPr id="4" name="Rechteck 3">
            <a:extLst>
              <a:ext uri="{FF2B5EF4-FFF2-40B4-BE49-F238E27FC236}">
                <a16:creationId xmlns:a16="http://schemas.microsoft.com/office/drawing/2014/main" id="{4C21182B-0765-7055-055B-27642C0AB136}"/>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oliennummernplatzhalter 9">
            <a:extLst>
              <a:ext uri="{FF2B5EF4-FFF2-40B4-BE49-F238E27FC236}">
                <a16:creationId xmlns:a16="http://schemas.microsoft.com/office/drawing/2014/main" id="{D4880D49-86CC-8E23-EAD3-B2BB03546199}"/>
              </a:ext>
            </a:extLst>
          </p:cNvPr>
          <p:cNvSpPr>
            <a:spLocks noGrp="1"/>
          </p:cNvSpPr>
          <p:nvPr>
            <p:ph type="sldNum" sz="quarter" idx="12"/>
          </p:nvPr>
        </p:nvSpPr>
        <p:spPr/>
        <p:txBody>
          <a:bodyPr/>
          <a:lstStyle/>
          <a:p>
            <a:fld id="{FF26D450-241C-49D8-A09E-EB203266E317}" type="slidenum">
              <a:rPr lang="de-DE" smtClean="0"/>
              <a:t>34</a:t>
            </a:fld>
            <a:endParaRPr lang="de-DE"/>
          </a:p>
        </p:txBody>
      </p:sp>
      <p:sp>
        <p:nvSpPr>
          <p:cNvPr id="11" name="Fußzeilenplatzhalter 17">
            <a:extLst>
              <a:ext uri="{FF2B5EF4-FFF2-40B4-BE49-F238E27FC236}">
                <a16:creationId xmlns:a16="http://schemas.microsoft.com/office/drawing/2014/main" id="{3585F931-F8BE-DD95-248B-FD5AA598D154}"/>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5" name="Datumsplatzhalter 19">
            <a:extLst>
              <a:ext uri="{FF2B5EF4-FFF2-40B4-BE49-F238E27FC236}">
                <a16:creationId xmlns:a16="http://schemas.microsoft.com/office/drawing/2014/main" id="{CC39B86F-C0EC-D285-F466-E344A4E19806}"/>
              </a:ext>
            </a:extLst>
          </p:cNvPr>
          <p:cNvSpPr>
            <a:spLocks noGrp="1"/>
          </p:cNvSpPr>
          <p:nvPr>
            <p:ph type="dt" sz="half" idx="10"/>
          </p:nvPr>
        </p:nvSpPr>
        <p:spPr>
          <a:xfrm>
            <a:off x="838200" y="6356350"/>
            <a:ext cx="2743200" cy="365125"/>
          </a:xfrm>
        </p:spPr>
        <p:txBody>
          <a:bodyPr/>
          <a:lstStyle/>
          <a:p>
            <a:r>
              <a:rPr lang="de-DE">
                <a:solidFill>
                  <a:srgbClr val="B3D04A"/>
                </a:solidFill>
                <a:latin typeface="+mj-lt"/>
              </a:rPr>
              <a:t>23.06.2026</a:t>
            </a:r>
            <a:endParaRPr lang="de-DE" dirty="0">
              <a:solidFill>
                <a:srgbClr val="B3D04A"/>
              </a:solidFill>
              <a:latin typeface="+mj-lt"/>
            </a:endParaRPr>
          </a:p>
        </p:txBody>
      </p:sp>
    </p:spTree>
    <p:extLst>
      <p:ext uri="{BB962C8B-B14F-4D97-AF65-F5344CB8AC3E}">
        <p14:creationId xmlns:p14="http://schemas.microsoft.com/office/powerpoint/2010/main" val="2235445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4071-5B2E-5BF7-7EE0-9D15EF2B88B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FE0CDA5-6FB6-5E81-08D6-FC5B0B00418B}"/>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15 Beschluss Kinder- und Jugendfonds 2026/2027</a:t>
            </a:r>
          </a:p>
        </p:txBody>
      </p:sp>
      <p:sp>
        <p:nvSpPr>
          <p:cNvPr id="3" name="Inhaltsplatzhalter 2">
            <a:extLst>
              <a:ext uri="{FF2B5EF4-FFF2-40B4-BE49-F238E27FC236}">
                <a16:creationId xmlns:a16="http://schemas.microsoft.com/office/drawing/2014/main" id="{AE516BDF-ADA4-0785-6BD9-62EA27D4CBD0}"/>
              </a:ext>
            </a:extLst>
          </p:cNvPr>
          <p:cNvSpPr>
            <a:spLocks noGrp="1"/>
          </p:cNvSpPr>
          <p:nvPr>
            <p:ph idx="1"/>
          </p:nvPr>
        </p:nvSpPr>
        <p:spPr>
          <a:xfrm>
            <a:off x="496389" y="1477909"/>
            <a:ext cx="10568163" cy="4349813"/>
          </a:xfrm>
        </p:spPr>
        <p:txBody>
          <a:bodyPr>
            <a:normAutofit lnSpcReduction="10000"/>
          </a:bodyPr>
          <a:lstStyle/>
          <a:p>
            <a:pPr marL="0" indent="0" fontAlgn="auto">
              <a:lnSpc>
                <a:spcPct val="150000"/>
              </a:lnSpc>
              <a:spcBef>
                <a:spcPts val="0"/>
              </a:spcBef>
              <a:spcAft>
                <a:spcPts val="0"/>
              </a:spcAft>
              <a:buNone/>
            </a:pPr>
            <a:r>
              <a:rPr lang="de-DE" sz="1600" b="1" dirty="0">
                <a:solidFill>
                  <a:srgbClr val="ADC217"/>
                </a:solidFill>
                <a:latin typeface="+mj-lt"/>
              </a:rPr>
              <a:t>Frage</a:t>
            </a:r>
          </a:p>
          <a:p>
            <a:pPr>
              <a:lnSpc>
                <a:spcPct val="150000"/>
              </a:lnSpc>
              <a:spcBef>
                <a:spcPts val="0"/>
              </a:spcBef>
              <a:buFont typeface="Calibri" panose="020F0502020204030204" pitchFamily="34" charset="0"/>
              <a:buChar char="∙"/>
            </a:pPr>
            <a:r>
              <a:rPr lang="de-DE" sz="1600" dirty="0">
                <a:latin typeface="+mj-lt"/>
              </a:rPr>
              <a:t>Rückforderung der Mittel in jedem Fall? Oder Rückforderung bei z.B. unter 30 Euro nicht notwendig (Aufwand)?</a:t>
            </a:r>
          </a:p>
          <a:p>
            <a:pPr>
              <a:lnSpc>
                <a:spcPct val="150000"/>
              </a:lnSpc>
              <a:spcBef>
                <a:spcPts val="0"/>
              </a:spcBef>
              <a:buFont typeface="Calibri" panose="020F0502020204030204" pitchFamily="34" charset="0"/>
              <a:buChar char="∙"/>
            </a:pPr>
            <a:r>
              <a:rPr lang="de-DE" sz="1600" dirty="0">
                <a:latin typeface="+mj-lt"/>
              </a:rPr>
              <a:t>Aktuelle Beispiele: </a:t>
            </a:r>
          </a:p>
          <a:p>
            <a:pPr marL="263525" indent="0" fontAlgn="auto">
              <a:lnSpc>
                <a:spcPct val="150000"/>
              </a:lnSpc>
              <a:spcBef>
                <a:spcPts val="0"/>
              </a:spcBef>
              <a:spcAft>
                <a:spcPts val="0"/>
              </a:spcAft>
              <a:buNone/>
            </a:pPr>
            <a:r>
              <a:rPr lang="de-DE" sz="1600" b="1" dirty="0">
                <a:latin typeface="+mj-lt"/>
              </a:rPr>
              <a:t>Feuerwehr Sarlhusen: Beschaffung von Kinderfeuerwehrbekleidung</a:t>
            </a:r>
            <a:endParaRPr lang="de-DE" sz="1600" dirty="0">
              <a:latin typeface="+mj-lt"/>
            </a:endParaRPr>
          </a:p>
          <a:p>
            <a:pPr marL="0" indent="0" fontAlgn="auto">
              <a:lnSpc>
                <a:spcPct val="150000"/>
              </a:lnSpc>
              <a:spcBef>
                <a:spcPts val="0"/>
              </a:spcBef>
              <a:spcAft>
                <a:spcPts val="0"/>
              </a:spcAft>
              <a:buNone/>
            </a:pPr>
            <a:r>
              <a:rPr lang="de-DE" sz="1600" dirty="0">
                <a:latin typeface="+mj-lt"/>
              </a:rPr>
              <a:t>	</a:t>
            </a:r>
            <a:r>
              <a:rPr lang="de-DE" sz="1600" u="sng" dirty="0">
                <a:latin typeface="+mj-lt"/>
              </a:rPr>
              <a:t>Gesamtkosten</a:t>
            </a:r>
            <a:r>
              <a:rPr lang="de-DE" sz="1600" dirty="0">
                <a:latin typeface="+mj-lt"/>
              </a:rPr>
              <a:t>: 500 €</a:t>
            </a:r>
            <a:br>
              <a:rPr lang="de-DE" sz="1600" dirty="0">
                <a:latin typeface="+mj-lt"/>
              </a:rPr>
            </a:br>
            <a:r>
              <a:rPr lang="de-DE" sz="1600" dirty="0">
                <a:latin typeface="+mj-lt"/>
              </a:rPr>
              <a:t>	</a:t>
            </a:r>
            <a:r>
              <a:rPr lang="de-DE" sz="1600" u="sng" dirty="0">
                <a:latin typeface="+mj-lt"/>
              </a:rPr>
              <a:t>Beantragte Fördersumme</a:t>
            </a:r>
            <a:r>
              <a:rPr lang="de-DE" sz="1600" dirty="0">
                <a:latin typeface="+mj-lt"/>
              </a:rPr>
              <a:t>: 400 €</a:t>
            </a:r>
          </a:p>
          <a:p>
            <a:pPr marL="0" indent="0" fontAlgn="auto">
              <a:lnSpc>
                <a:spcPct val="150000"/>
              </a:lnSpc>
              <a:spcBef>
                <a:spcPts val="0"/>
              </a:spcBef>
              <a:spcAft>
                <a:spcPts val="0"/>
              </a:spcAft>
              <a:buNone/>
            </a:pPr>
            <a:r>
              <a:rPr lang="de-DE" sz="1600" dirty="0">
                <a:latin typeface="+mj-lt"/>
              </a:rPr>
              <a:t>	Tatsächliche Ausgaben: 364,81 € </a:t>
            </a:r>
            <a:r>
              <a:rPr lang="de-DE" sz="1600" dirty="0">
                <a:latin typeface="+mj-lt"/>
                <a:sym typeface="Wingdings" panose="05000000000000000000" pitchFamily="2" charset="2"/>
              </a:rPr>
              <a:t> </a:t>
            </a:r>
            <a:r>
              <a:rPr lang="de-DE" sz="1600" dirty="0">
                <a:solidFill>
                  <a:srgbClr val="FF0000"/>
                </a:solidFill>
                <a:latin typeface="+mj-lt"/>
                <a:sym typeface="Wingdings" panose="05000000000000000000" pitchFamily="2" charset="2"/>
              </a:rPr>
              <a:t>Rückzahlung </a:t>
            </a:r>
            <a:r>
              <a:rPr lang="de-DE" sz="1600" b="1" dirty="0">
                <a:latin typeface="+mj-lt"/>
                <a:sym typeface="Wingdings" panose="05000000000000000000" pitchFamily="2" charset="2"/>
              </a:rPr>
              <a:t>35,19 €</a:t>
            </a:r>
          </a:p>
          <a:p>
            <a:pPr marL="0" indent="0" fontAlgn="auto">
              <a:lnSpc>
                <a:spcPct val="150000"/>
              </a:lnSpc>
              <a:spcBef>
                <a:spcPts val="0"/>
              </a:spcBef>
              <a:spcAft>
                <a:spcPts val="0"/>
              </a:spcAft>
              <a:buNone/>
            </a:pPr>
            <a:r>
              <a:rPr lang="de-DE" sz="1600" dirty="0">
                <a:latin typeface="+mj-lt"/>
                <a:sym typeface="Wingdings" panose="05000000000000000000" pitchFamily="2" charset="2"/>
              </a:rPr>
              <a:t>	</a:t>
            </a:r>
          </a:p>
          <a:p>
            <a:pPr marL="263525" indent="0" fontAlgn="auto">
              <a:lnSpc>
                <a:spcPct val="150000"/>
              </a:lnSpc>
              <a:spcBef>
                <a:spcPts val="0"/>
              </a:spcBef>
              <a:spcAft>
                <a:spcPts val="0"/>
              </a:spcAft>
              <a:buNone/>
            </a:pPr>
            <a:r>
              <a:rPr lang="de-DE" sz="1600" b="1" dirty="0">
                <a:latin typeface="+mj-lt"/>
                <a:sym typeface="Wingdings" panose="05000000000000000000" pitchFamily="2" charset="2"/>
              </a:rPr>
              <a:t>Möllers Morgen e.V.: Nachhaltig lernen: Bio-Landwirtschaft für die nächste Generation</a:t>
            </a:r>
            <a:br>
              <a:rPr lang="de-DE" sz="1600" dirty="0">
                <a:latin typeface="+mj-lt"/>
                <a:sym typeface="Wingdings" panose="05000000000000000000" pitchFamily="2" charset="2"/>
              </a:rPr>
            </a:br>
            <a:r>
              <a:rPr lang="de-DE" sz="1600" dirty="0">
                <a:latin typeface="+mj-lt"/>
                <a:sym typeface="Wingdings" panose="05000000000000000000" pitchFamily="2" charset="2"/>
              </a:rPr>
              <a:t>	</a:t>
            </a:r>
            <a:r>
              <a:rPr lang="de-DE" sz="1600" u="sng" dirty="0">
                <a:latin typeface="+mj-lt"/>
                <a:sym typeface="Wingdings" panose="05000000000000000000" pitchFamily="2" charset="2"/>
              </a:rPr>
              <a:t>Gesamtkosten</a:t>
            </a:r>
            <a:r>
              <a:rPr lang="de-DE" sz="1600" dirty="0">
                <a:latin typeface="+mj-lt"/>
                <a:sym typeface="Wingdings" panose="05000000000000000000" pitchFamily="2" charset="2"/>
              </a:rPr>
              <a:t>: 652,24 €</a:t>
            </a:r>
            <a:br>
              <a:rPr lang="de-DE" sz="1600" dirty="0">
                <a:latin typeface="+mj-lt"/>
                <a:sym typeface="Wingdings" panose="05000000000000000000" pitchFamily="2" charset="2"/>
              </a:rPr>
            </a:br>
            <a:r>
              <a:rPr lang="de-DE" sz="1600" dirty="0">
                <a:latin typeface="+mj-lt"/>
                <a:sym typeface="Wingdings" panose="05000000000000000000" pitchFamily="2" charset="2"/>
              </a:rPr>
              <a:t>	</a:t>
            </a:r>
            <a:r>
              <a:rPr lang="de-DE" sz="1600" u="sng" dirty="0">
                <a:latin typeface="+mj-lt"/>
                <a:sym typeface="Wingdings" panose="05000000000000000000" pitchFamily="2" charset="2"/>
              </a:rPr>
              <a:t>Beantragte Fördersumme</a:t>
            </a:r>
            <a:r>
              <a:rPr lang="de-DE" sz="1600" dirty="0">
                <a:latin typeface="+mj-lt"/>
                <a:sym typeface="Wingdings" panose="05000000000000000000" pitchFamily="2" charset="2"/>
              </a:rPr>
              <a:t>: 500€</a:t>
            </a:r>
            <a:br>
              <a:rPr lang="de-DE" sz="1600" dirty="0">
                <a:latin typeface="+mj-lt"/>
                <a:sym typeface="Wingdings" panose="05000000000000000000" pitchFamily="2" charset="2"/>
              </a:rPr>
            </a:br>
            <a:r>
              <a:rPr lang="de-DE" sz="1600" dirty="0">
                <a:latin typeface="+mj-lt"/>
                <a:sym typeface="Wingdings" panose="05000000000000000000" pitchFamily="2" charset="2"/>
              </a:rPr>
              <a:t>	Tatsächliche Ausgaben: 472,79 €  </a:t>
            </a:r>
            <a:r>
              <a:rPr lang="de-DE" sz="1600" dirty="0">
                <a:solidFill>
                  <a:srgbClr val="FF0000"/>
                </a:solidFill>
                <a:latin typeface="+mj-lt"/>
                <a:sym typeface="Wingdings" panose="05000000000000000000" pitchFamily="2" charset="2"/>
              </a:rPr>
              <a:t>Rückzahlung </a:t>
            </a:r>
            <a:r>
              <a:rPr lang="de-DE" sz="1600" b="1" dirty="0">
                <a:latin typeface="+mj-lt"/>
                <a:sym typeface="Wingdings" panose="05000000000000000000" pitchFamily="2" charset="2"/>
              </a:rPr>
              <a:t>27,21 €</a:t>
            </a:r>
            <a:endParaRPr lang="de-DE" sz="1600" b="1" dirty="0">
              <a:latin typeface="+mj-lt"/>
            </a:endParaRPr>
          </a:p>
          <a:p>
            <a:pPr marL="0" indent="0">
              <a:spcBef>
                <a:spcPts val="0"/>
              </a:spcBef>
              <a:spcAft>
                <a:spcPts val="600"/>
              </a:spcAft>
              <a:buNone/>
            </a:pPr>
            <a:endParaRPr lang="de-DE" sz="1400" dirty="0">
              <a:solidFill>
                <a:srgbClr val="ADC217"/>
              </a:solidFill>
              <a:latin typeface="+mj-lt"/>
            </a:endParaRPr>
          </a:p>
        </p:txBody>
      </p:sp>
      <p:sp>
        <p:nvSpPr>
          <p:cNvPr id="4" name="Rechteck 3">
            <a:extLst>
              <a:ext uri="{FF2B5EF4-FFF2-40B4-BE49-F238E27FC236}">
                <a16:creationId xmlns:a16="http://schemas.microsoft.com/office/drawing/2014/main" id="{2283DD4B-A2D8-5CF7-CD4E-1004A138EF82}"/>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oliennummernplatzhalter 9">
            <a:extLst>
              <a:ext uri="{FF2B5EF4-FFF2-40B4-BE49-F238E27FC236}">
                <a16:creationId xmlns:a16="http://schemas.microsoft.com/office/drawing/2014/main" id="{C1B7C0F8-731C-F13B-59A5-D3A039108BB8}"/>
              </a:ext>
            </a:extLst>
          </p:cNvPr>
          <p:cNvSpPr>
            <a:spLocks noGrp="1"/>
          </p:cNvSpPr>
          <p:nvPr>
            <p:ph type="sldNum" sz="quarter" idx="12"/>
          </p:nvPr>
        </p:nvSpPr>
        <p:spPr/>
        <p:txBody>
          <a:bodyPr/>
          <a:lstStyle/>
          <a:p>
            <a:fld id="{FF26D450-241C-49D8-A09E-EB203266E317}" type="slidenum">
              <a:rPr lang="de-DE" smtClean="0"/>
              <a:t>35</a:t>
            </a:fld>
            <a:endParaRPr lang="de-DE"/>
          </a:p>
        </p:txBody>
      </p:sp>
      <p:sp>
        <p:nvSpPr>
          <p:cNvPr id="11" name="Fußzeilenplatzhalter 17">
            <a:extLst>
              <a:ext uri="{FF2B5EF4-FFF2-40B4-BE49-F238E27FC236}">
                <a16:creationId xmlns:a16="http://schemas.microsoft.com/office/drawing/2014/main" id="{99EC7F08-7669-FC2F-0B7F-F466CFFA52AE}"/>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5" name="Datumsplatzhalter 19">
            <a:extLst>
              <a:ext uri="{FF2B5EF4-FFF2-40B4-BE49-F238E27FC236}">
                <a16:creationId xmlns:a16="http://schemas.microsoft.com/office/drawing/2014/main" id="{A3731706-D56B-1610-FD30-023B7088BE40}"/>
              </a:ext>
            </a:extLst>
          </p:cNvPr>
          <p:cNvSpPr>
            <a:spLocks noGrp="1"/>
          </p:cNvSpPr>
          <p:nvPr>
            <p:ph type="dt" sz="half" idx="10"/>
          </p:nvPr>
        </p:nvSpPr>
        <p:spPr>
          <a:xfrm>
            <a:off x="838200" y="6356350"/>
            <a:ext cx="2743200" cy="365125"/>
          </a:xfrm>
        </p:spPr>
        <p:txBody>
          <a:bodyPr/>
          <a:lstStyle/>
          <a:p>
            <a:r>
              <a:rPr lang="de-DE">
                <a:solidFill>
                  <a:srgbClr val="B3D04A"/>
                </a:solidFill>
                <a:latin typeface="+mj-lt"/>
              </a:rPr>
              <a:t>23.06.2026</a:t>
            </a:r>
            <a:endParaRPr lang="de-DE" dirty="0">
              <a:solidFill>
                <a:srgbClr val="B3D04A"/>
              </a:solidFill>
              <a:latin typeface="+mj-lt"/>
            </a:endParaRPr>
          </a:p>
        </p:txBody>
      </p:sp>
    </p:spTree>
    <p:extLst>
      <p:ext uri="{BB962C8B-B14F-4D97-AF65-F5344CB8AC3E}">
        <p14:creationId xmlns:p14="http://schemas.microsoft.com/office/powerpoint/2010/main" val="2075884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E092E-E3D2-A631-7224-A8917D9216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D96BD0-E906-ED17-66B4-3BCD3A1F9222}"/>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16 Termine</a:t>
            </a:r>
          </a:p>
        </p:txBody>
      </p:sp>
      <p:sp>
        <p:nvSpPr>
          <p:cNvPr id="4" name="Rechteck 3">
            <a:extLst>
              <a:ext uri="{FF2B5EF4-FFF2-40B4-BE49-F238E27FC236}">
                <a16:creationId xmlns:a16="http://schemas.microsoft.com/office/drawing/2014/main" id="{42C4B6C4-B6DC-9CE1-1F14-1E71E22607AD}"/>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D391C381-630D-885C-A344-BA6F9E83653E}"/>
              </a:ext>
            </a:extLst>
          </p:cNvPr>
          <p:cNvSpPr/>
          <p:nvPr/>
        </p:nvSpPr>
        <p:spPr>
          <a:xfrm>
            <a:off x="9367602" y="1567840"/>
            <a:ext cx="2574524" cy="861134"/>
          </a:xfrm>
          <a:custGeom>
            <a:avLst/>
            <a:gdLst>
              <a:gd name="csX0" fmla="*/ 0 w 2574524"/>
              <a:gd name="csY0" fmla="*/ 430567 h 861134"/>
              <a:gd name="csX1" fmla="*/ 1287262 w 2574524"/>
              <a:gd name="csY1" fmla="*/ 0 h 861134"/>
              <a:gd name="csX2" fmla="*/ 2574524 w 2574524"/>
              <a:gd name="csY2" fmla="*/ 430567 h 861134"/>
              <a:gd name="csX3" fmla="*/ 1287262 w 2574524"/>
              <a:gd name="csY3" fmla="*/ 861134 h 861134"/>
              <a:gd name="csX4" fmla="*/ 0 w 2574524"/>
              <a:gd name="csY4" fmla="*/ 430567 h 861134"/>
            </a:gdLst>
            <a:ahLst/>
            <a:cxnLst>
              <a:cxn ang="0">
                <a:pos x="csX0" y="csY0"/>
              </a:cxn>
              <a:cxn ang="0">
                <a:pos x="csX1" y="csY1"/>
              </a:cxn>
              <a:cxn ang="0">
                <a:pos x="csX2" y="csY2"/>
              </a:cxn>
              <a:cxn ang="0">
                <a:pos x="csX3" y="csY3"/>
              </a:cxn>
              <a:cxn ang="0">
                <a:pos x="csX4" y="csY4"/>
              </a:cxn>
            </a:cxnLst>
            <a:rect l="l" t="t" r="r" b="b"/>
            <a:pathLst>
              <a:path w="2574524" h="861134" fill="none" extrusionOk="0">
                <a:moveTo>
                  <a:pt x="0" y="430567"/>
                </a:moveTo>
                <a:cubicBezTo>
                  <a:pt x="-73963" y="116690"/>
                  <a:pt x="549251" y="-52342"/>
                  <a:pt x="1287262" y="0"/>
                </a:cubicBezTo>
                <a:cubicBezTo>
                  <a:pt x="2014020" y="1876"/>
                  <a:pt x="2533577" y="182559"/>
                  <a:pt x="2574524" y="430567"/>
                </a:cubicBezTo>
                <a:cubicBezTo>
                  <a:pt x="2506164" y="650091"/>
                  <a:pt x="1870073" y="938985"/>
                  <a:pt x="1287262" y="861134"/>
                </a:cubicBezTo>
                <a:cubicBezTo>
                  <a:pt x="553542" y="857879"/>
                  <a:pt x="-1331" y="610837"/>
                  <a:pt x="0" y="430567"/>
                </a:cubicBezTo>
                <a:close/>
              </a:path>
              <a:path w="2574524" h="861134" stroke="0" extrusionOk="0">
                <a:moveTo>
                  <a:pt x="0" y="430567"/>
                </a:moveTo>
                <a:cubicBezTo>
                  <a:pt x="-56577" y="183226"/>
                  <a:pt x="538842" y="27331"/>
                  <a:pt x="1287262" y="0"/>
                </a:cubicBezTo>
                <a:cubicBezTo>
                  <a:pt x="2017924" y="-11358"/>
                  <a:pt x="2562502" y="182409"/>
                  <a:pt x="2574524" y="430567"/>
                </a:cubicBezTo>
                <a:cubicBezTo>
                  <a:pt x="2612265" y="677197"/>
                  <a:pt x="2082380" y="793987"/>
                  <a:pt x="1287262" y="861134"/>
                </a:cubicBezTo>
                <a:cubicBezTo>
                  <a:pt x="580417"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Termine</a:t>
            </a:r>
            <a:endParaRPr lang="de-DE" sz="2000" b="1" dirty="0">
              <a:solidFill>
                <a:schemeClr val="tx1"/>
              </a:solidFill>
              <a:latin typeface="+mj-lt"/>
            </a:endParaRPr>
          </a:p>
        </p:txBody>
      </p:sp>
      <p:sp>
        <p:nvSpPr>
          <p:cNvPr id="16" name="Ellipse 15">
            <a:extLst>
              <a:ext uri="{FF2B5EF4-FFF2-40B4-BE49-F238E27FC236}">
                <a16:creationId xmlns:a16="http://schemas.microsoft.com/office/drawing/2014/main" id="{01C2796A-062C-69F8-A67C-2D274182B73F}"/>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D4C53BE1-C413-83AB-074A-5111ED3D4151}"/>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13">
            <a:extLst>
              <a:ext uri="{FF2B5EF4-FFF2-40B4-BE49-F238E27FC236}">
                <a16:creationId xmlns:a16="http://schemas.microsoft.com/office/drawing/2014/main" id="{D6CF4532-88EF-EFD1-8770-C9441080EA62}"/>
              </a:ext>
            </a:extLst>
          </p:cNvPr>
          <p:cNvSpPr>
            <a:spLocks noGrp="1"/>
          </p:cNvSpPr>
          <p:nvPr>
            <p:ph type="dt" sz="half" idx="10"/>
          </p:nvPr>
        </p:nvSpPr>
        <p:spPr/>
        <p:txBody>
          <a:bodyPr/>
          <a:lstStyle/>
          <a:p>
            <a:r>
              <a:rPr lang="de-DE"/>
              <a:t>23.06.2026</a:t>
            </a:r>
            <a:endParaRPr lang="de-DE" dirty="0"/>
          </a:p>
        </p:txBody>
      </p:sp>
      <p:sp>
        <p:nvSpPr>
          <p:cNvPr id="19" name="Foliennummernplatzhalter 18">
            <a:extLst>
              <a:ext uri="{FF2B5EF4-FFF2-40B4-BE49-F238E27FC236}">
                <a16:creationId xmlns:a16="http://schemas.microsoft.com/office/drawing/2014/main" id="{E667E359-F10F-8654-73C4-AEF14DFDE4D1}"/>
              </a:ext>
            </a:extLst>
          </p:cNvPr>
          <p:cNvSpPr>
            <a:spLocks noGrp="1"/>
          </p:cNvSpPr>
          <p:nvPr>
            <p:ph type="sldNum" sz="quarter" idx="12"/>
          </p:nvPr>
        </p:nvSpPr>
        <p:spPr/>
        <p:txBody>
          <a:bodyPr/>
          <a:lstStyle/>
          <a:p>
            <a:fld id="{FF26D450-241C-49D8-A09E-EB203266E317}" type="slidenum">
              <a:rPr lang="de-DE" smtClean="0"/>
              <a:t>36</a:t>
            </a:fld>
            <a:endParaRPr lang="de-DE"/>
          </a:p>
        </p:txBody>
      </p:sp>
      <p:sp>
        <p:nvSpPr>
          <p:cNvPr id="21" name="Inhaltsplatzhalter 2">
            <a:extLst>
              <a:ext uri="{FF2B5EF4-FFF2-40B4-BE49-F238E27FC236}">
                <a16:creationId xmlns:a16="http://schemas.microsoft.com/office/drawing/2014/main" id="{5CED231B-CFAF-0271-509D-55C912F596FA}"/>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22" name="Fußzeilenplatzhalter 17">
            <a:extLst>
              <a:ext uri="{FF2B5EF4-FFF2-40B4-BE49-F238E27FC236}">
                <a16:creationId xmlns:a16="http://schemas.microsoft.com/office/drawing/2014/main" id="{5C980993-6B4D-DE78-262B-2D222A8A054D}"/>
              </a:ext>
            </a:extLst>
          </p:cNvPr>
          <p:cNvSpPr>
            <a:spLocks noGrp="1"/>
          </p:cNvSpPr>
          <p:nvPr>
            <p:ph type="ftr" sz="quarter" idx="11"/>
          </p:nvPr>
        </p:nvSpPr>
        <p:spPr>
          <a:xfrm>
            <a:off x="1703512" y="6356350"/>
            <a:ext cx="9361040" cy="365125"/>
          </a:xfrm>
        </p:spPr>
        <p:txBody>
          <a:bodyPr/>
          <a:lstStyle/>
          <a:p>
            <a:r>
              <a:rPr lang="de-DE"/>
              <a:t>Holsteiner Auenland - LAG AktivRegion e.V. | Mitgliederversammlung</a:t>
            </a:r>
            <a:endParaRPr lang="de-DE" dirty="0"/>
          </a:p>
        </p:txBody>
      </p:sp>
      <p:sp>
        <p:nvSpPr>
          <p:cNvPr id="8" name="Inhaltsplatzhalter 2">
            <a:extLst>
              <a:ext uri="{FF2B5EF4-FFF2-40B4-BE49-F238E27FC236}">
                <a16:creationId xmlns:a16="http://schemas.microsoft.com/office/drawing/2014/main" id="{F16A0ADE-95C0-29F6-ECD0-45BAD2CC6D4C}"/>
              </a:ext>
            </a:extLst>
          </p:cNvPr>
          <p:cNvSpPr txBox="1">
            <a:spLocks/>
          </p:cNvSpPr>
          <p:nvPr/>
        </p:nvSpPr>
        <p:spPr>
          <a:xfrm>
            <a:off x="496389" y="1456800"/>
            <a:ext cx="8479931"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pPr>
            <a:r>
              <a:rPr lang="de-DE" sz="1600" b="1" dirty="0">
                <a:solidFill>
                  <a:srgbClr val="ADC217"/>
                </a:solidFill>
                <a:latin typeface="+mj-lt"/>
                <a:sym typeface="Wingdings" panose="05000000000000000000" pitchFamily="2" charset="2"/>
              </a:rPr>
              <a:t>Terminübersicht</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rPr>
              <a:t>16.09.2026 | Veranstaltungsreihe Projektwerkstatt: Kultur und Demokratiebildung in ländlichen Räumen (Schwarzenbek); Landesvereinigung Kulturelle Kinder- und Jugendbildung Schleswig-Holstein e.V. </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rPr>
              <a:t>22.09.2026 | Veranstaltungsreihe Projektwerkstatt: Kultur und Diversität in ländlichen Räumen (Schleswig)</a:t>
            </a:r>
            <a:r>
              <a:rPr lang="de-DE" sz="1600" dirty="0">
                <a:solidFill>
                  <a:prstClr val="black"/>
                </a:solidFill>
              </a:rPr>
              <a:t>; </a:t>
            </a:r>
            <a:r>
              <a:rPr lang="de-DE" sz="1600" dirty="0">
                <a:solidFill>
                  <a:prstClr val="black"/>
                </a:solidFill>
                <a:latin typeface="+mj-lt"/>
              </a:rPr>
              <a:t>Landesvereinigung Kulturelle Kinder- und Jugendbildung Schleswig-Holstein e.V. </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16.03.2027 | Landgespräche II – mit </a:t>
            </a:r>
            <a:r>
              <a:rPr lang="de-DE" sz="1600" dirty="0" err="1">
                <a:solidFill>
                  <a:prstClr val="black"/>
                </a:solidFill>
                <a:latin typeface="+mj-lt"/>
                <a:sym typeface="Wingdings" panose="05000000000000000000" pitchFamily="2" charset="2"/>
              </a:rPr>
              <a:t>AktivRegionen</a:t>
            </a:r>
            <a:r>
              <a:rPr lang="de-DE" sz="1600" dirty="0">
                <a:solidFill>
                  <a:prstClr val="black"/>
                </a:solidFill>
                <a:latin typeface="+mj-lt"/>
                <a:sym typeface="Wingdings" panose="05000000000000000000" pitchFamily="2" charset="2"/>
              </a:rPr>
              <a:t> im Dialog</a:t>
            </a:r>
          </a:p>
          <a:p>
            <a:pPr fontAlgn="auto">
              <a:lnSpc>
                <a:spcPct val="150000"/>
              </a:lnSpc>
              <a:spcBef>
                <a:spcPts val="0"/>
              </a:spcBef>
              <a:spcAft>
                <a:spcPts val="0"/>
              </a:spcAft>
              <a:buFont typeface="Calibri" panose="020F0502020204030204" pitchFamily="34" charset="0"/>
              <a:buChar char="∙"/>
            </a:pPr>
            <a:endParaRPr lang="de-DE" sz="1600" dirty="0">
              <a:solidFill>
                <a:prstClr val="black"/>
              </a:solidFill>
              <a:latin typeface="+mj-lt"/>
              <a:sym typeface="Wingdings" panose="05000000000000000000" pitchFamily="2" charset="2"/>
            </a:endParaRPr>
          </a:p>
          <a:p>
            <a:pPr marL="0" indent="0" fontAlgn="auto">
              <a:lnSpc>
                <a:spcPct val="150000"/>
              </a:lnSpc>
              <a:spcBef>
                <a:spcPts val="0"/>
              </a:spcBef>
              <a:spcAft>
                <a:spcPts val="0"/>
              </a:spcAft>
              <a:buNone/>
            </a:pPr>
            <a:endParaRPr lang="de-DE" sz="1600" dirty="0">
              <a:solidFill>
                <a:prstClr val="black"/>
              </a:solidFill>
              <a:latin typeface="+mj-lt"/>
              <a:sym typeface="Wingdings" panose="05000000000000000000" pitchFamily="2" charset="2"/>
            </a:endParaRPr>
          </a:p>
        </p:txBody>
      </p:sp>
    </p:spTree>
    <p:extLst>
      <p:ext uri="{BB962C8B-B14F-4D97-AF65-F5344CB8AC3E}">
        <p14:creationId xmlns:p14="http://schemas.microsoft.com/office/powerpoint/2010/main" val="4177277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C139-ED8B-9594-C89B-92105659844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17 Verschiedenes</a:t>
            </a:r>
          </a:p>
        </p:txBody>
      </p:sp>
      <p:sp>
        <p:nvSpPr>
          <p:cNvPr id="3" name="Inhaltsplatzhalter 2">
            <a:extLst>
              <a:ext uri="{FF2B5EF4-FFF2-40B4-BE49-F238E27FC236}">
                <a16:creationId xmlns:a16="http://schemas.microsoft.com/office/drawing/2014/main" id="{EFFB4A6C-2C27-EAC3-54B3-140989C638DE}"/>
              </a:ext>
            </a:extLst>
          </p:cNvPr>
          <p:cNvSpPr>
            <a:spLocks noGrp="1"/>
          </p:cNvSpPr>
          <p:nvPr>
            <p:ph idx="1"/>
          </p:nvPr>
        </p:nvSpPr>
        <p:spPr>
          <a:xfrm>
            <a:off x="496389" y="1456508"/>
            <a:ext cx="10568163" cy="4720455"/>
          </a:xfrm>
        </p:spPr>
        <p:txBody>
          <a:bodyPr>
            <a:normAutofit/>
          </a:bodyPr>
          <a:lstStyle/>
          <a:p>
            <a:pPr marL="0" indent="0">
              <a:spcBef>
                <a:spcPts val="0"/>
              </a:spcBef>
              <a:buNone/>
            </a:pPr>
            <a:endParaRPr lang="de-DE" sz="1400" dirty="0">
              <a:latin typeface="+mj-lt"/>
            </a:endParaRPr>
          </a:p>
        </p:txBody>
      </p:sp>
      <p:sp>
        <p:nvSpPr>
          <p:cNvPr id="4" name="Rechteck 3">
            <a:extLst>
              <a:ext uri="{FF2B5EF4-FFF2-40B4-BE49-F238E27FC236}">
                <a16:creationId xmlns:a16="http://schemas.microsoft.com/office/drawing/2014/main" id="{7A4F6665-3D57-6A0E-7788-0321F4E1DC81}"/>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atumsplatzhalter 7">
            <a:extLst>
              <a:ext uri="{FF2B5EF4-FFF2-40B4-BE49-F238E27FC236}">
                <a16:creationId xmlns:a16="http://schemas.microsoft.com/office/drawing/2014/main" id="{8BE47152-8158-8DA2-5904-12B053006E7D}"/>
              </a:ext>
            </a:extLst>
          </p:cNvPr>
          <p:cNvSpPr>
            <a:spLocks noGrp="1"/>
          </p:cNvSpPr>
          <p:nvPr>
            <p:ph type="dt" sz="half" idx="10"/>
          </p:nvPr>
        </p:nvSpPr>
        <p:spPr/>
        <p:txBody>
          <a:bodyPr/>
          <a:lstStyle/>
          <a:p>
            <a:r>
              <a:rPr lang="de-DE"/>
              <a:t>23.06.2026</a:t>
            </a:r>
          </a:p>
        </p:txBody>
      </p:sp>
      <p:sp>
        <p:nvSpPr>
          <p:cNvPr id="10" name="Foliennummernplatzhalter 9">
            <a:extLst>
              <a:ext uri="{FF2B5EF4-FFF2-40B4-BE49-F238E27FC236}">
                <a16:creationId xmlns:a16="http://schemas.microsoft.com/office/drawing/2014/main" id="{76DC8B1F-EB9F-CE20-3E56-17452C0064AB}"/>
              </a:ext>
            </a:extLst>
          </p:cNvPr>
          <p:cNvSpPr>
            <a:spLocks noGrp="1"/>
          </p:cNvSpPr>
          <p:nvPr>
            <p:ph type="sldNum" sz="quarter" idx="12"/>
          </p:nvPr>
        </p:nvSpPr>
        <p:spPr/>
        <p:txBody>
          <a:bodyPr/>
          <a:lstStyle/>
          <a:p>
            <a:fld id="{FF26D450-241C-49D8-A09E-EB203266E317}" type="slidenum">
              <a:rPr lang="de-DE" smtClean="0"/>
              <a:t>37</a:t>
            </a:fld>
            <a:endParaRPr lang="de-DE" dirty="0"/>
          </a:p>
        </p:txBody>
      </p:sp>
      <p:sp>
        <p:nvSpPr>
          <p:cNvPr id="5" name="Fußzeilenplatzhalter 17">
            <a:extLst>
              <a:ext uri="{FF2B5EF4-FFF2-40B4-BE49-F238E27FC236}">
                <a16:creationId xmlns:a16="http://schemas.microsoft.com/office/drawing/2014/main" id="{6ADAAC93-9F5C-F9F1-80D7-FEC17776C285}"/>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6" name="Inhaltsplatzhalter 2">
            <a:extLst>
              <a:ext uri="{FF2B5EF4-FFF2-40B4-BE49-F238E27FC236}">
                <a16:creationId xmlns:a16="http://schemas.microsoft.com/office/drawing/2014/main" id="{3C248FB2-EBF3-7663-E8DD-308199458423}"/>
              </a:ext>
            </a:extLst>
          </p:cNvPr>
          <p:cNvSpPr txBox="1">
            <a:spLocks/>
          </p:cNvSpPr>
          <p:nvPr/>
        </p:nvSpPr>
        <p:spPr>
          <a:xfrm>
            <a:off x="496389" y="1456507"/>
            <a:ext cx="10568163" cy="4720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pPr>
            <a:endParaRPr lang="de-DE" sz="1400" dirty="0">
              <a:latin typeface="+mj-lt"/>
            </a:endParaRPr>
          </a:p>
          <a:p>
            <a:pPr marL="0" indent="0" fontAlgn="auto">
              <a:spcBef>
                <a:spcPts val="0"/>
              </a:spcBef>
              <a:spcAft>
                <a:spcPts val="0"/>
              </a:spcAft>
              <a:buFont typeface="Arial" panose="020B0604020202020204" pitchFamily="34" charset="0"/>
              <a:buNone/>
            </a:pPr>
            <a:endParaRPr lang="de-DE" sz="1400" dirty="0">
              <a:latin typeface="+mj-lt"/>
            </a:endParaRPr>
          </a:p>
          <a:p>
            <a:pPr marL="0" indent="0" fontAlgn="auto">
              <a:spcBef>
                <a:spcPts val="0"/>
              </a:spcBef>
              <a:spcAft>
                <a:spcPts val="0"/>
              </a:spcAft>
              <a:buFont typeface="Arial" panose="020B0604020202020204" pitchFamily="34" charset="0"/>
              <a:buNone/>
              <a:defRPr/>
            </a:pPr>
            <a:endParaRPr lang="de-DE" sz="1600" dirty="0">
              <a:solidFill>
                <a:prstClr val="black"/>
              </a:solidFill>
              <a:latin typeface="+mj-lt"/>
            </a:endParaRPr>
          </a:p>
          <a:p>
            <a:pPr marL="0" indent="0" fontAlgn="auto">
              <a:spcBef>
                <a:spcPts val="0"/>
              </a:spcBef>
              <a:spcAft>
                <a:spcPts val="600"/>
              </a:spcAft>
              <a:buFont typeface="Arial" panose="020B0604020202020204" pitchFamily="34" charset="0"/>
              <a:buNone/>
            </a:pPr>
            <a:endParaRPr lang="de-DE" sz="1400" dirty="0">
              <a:solidFill>
                <a:srgbClr val="ADC217"/>
              </a:solidFill>
              <a:latin typeface="+mj-lt"/>
            </a:endParaRPr>
          </a:p>
        </p:txBody>
      </p:sp>
    </p:spTree>
    <p:extLst>
      <p:ext uri="{BB962C8B-B14F-4D97-AF65-F5344CB8AC3E}">
        <p14:creationId xmlns:p14="http://schemas.microsoft.com/office/powerpoint/2010/main" val="397992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E5A0A38-EDEC-5F00-22E1-7427674E515E}"/>
              </a:ext>
            </a:extLst>
          </p:cNvPr>
          <p:cNvPicPr>
            <a:picLocks noChangeAspect="1"/>
          </p:cNvPicPr>
          <p:nvPr/>
        </p:nvPicPr>
        <p:blipFill rotWithShape="1">
          <a:blip r:embed="rId2"/>
          <a:srcRect l="2851"/>
          <a:stretch/>
        </p:blipFill>
        <p:spPr>
          <a:xfrm>
            <a:off x="129975" y="5203703"/>
            <a:ext cx="4710966" cy="1076594"/>
          </a:xfrm>
          <a:prstGeom prst="rect">
            <a:avLst/>
          </a:prstGeom>
        </p:spPr>
      </p:pic>
      <p:sp>
        <p:nvSpPr>
          <p:cNvPr id="2" name="Titel 1">
            <a:extLst>
              <a:ext uri="{FF2B5EF4-FFF2-40B4-BE49-F238E27FC236}">
                <a16:creationId xmlns:a16="http://schemas.microsoft.com/office/drawing/2014/main" id="{71E329FC-87BC-E535-28FA-23A28A3E2A74}"/>
              </a:ext>
            </a:extLst>
          </p:cNvPr>
          <p:cNvSpPr>
            <a:spLocks noGrp="1"/>
          </p:cNvSpPr>
          <p:nvPr>
            <p:ph type="ctrTitle"/>
          </p:nvPr>
        </p:nvSpPr>
        <p:spPr>
          <a:xfrm>
            <a:off x="-2" y="211860"/>
            <a:ext cx="12192000" cy="1567597"/>
          </a:xfrm>
        </p:spPr>
        <p:txBody>
          <a:bodyPr>
            <a:normAutofit/>
          </a:bodyPr>
          <a:lstStyle/>
          <a:p>
            <a:pPr>
              <a:lnSpc>
                <a:spcPct val="100000"/>
              </a:lnSpc>
            </a:pPr>
            <a:r>
              <a:rPr lang="de-DE" sz="2400" b="1" dirty="0">
                <a:solidFill>
                  <a:srgbClr val="ADC217"/>
                </a:solidFill>
              </a:rPr>
              <a:t>Holsteiner Auenland – LAG AktivRegion e.V.</a:t>
            </a:r>
            <a:br>
              <a:rPr lang="de-DE" sz="2400" b="1" dirty="0">
                <a:solidFill>
                  <a:srgbClr val="ADC217"/>
                </a:solidFill>
              </a:rPr>
            </a:br>
            <a:r>
              <a:rPr lang="de-DE" sz="2400" b="1" spc="150" dirty="0">
                <a:solidFill>
                  <a:srgbClr val="ADC217"/>
                </a:solidFill>
              </a:rPr>
              <a:t>Im Einklang</a:t>
            </a:r>
            <a:br>
              <a:rPr lang="de-DE" sz="2400" b="1" i="1" dirty="0">
                <a:solidFill>
                  <a:srgbClr val="ADC217"/>
                </a:solidFill>
              </a:rPr>
            </a:br>
            <a:r>
              <a:rPr lang="de-DE" sz="2000" b="1" i="1" dirty="0">
                <a:solidFill>
                  <a:srgbClr val="ADC217"/>
                </a:solidFill>
                <a:latin typeface="+mj-lt"/>
              </a:rPr>
              <a:t>Förderperiode 2023-2027</a:t>
            </a:r>
            <a:endParaRPr lang="de-DE" sz="2800" b="1" i="1" dirty="0"/>
          </a:p>
        </p:txBody>
      </p:sp>
      <p:sp>
        <p:nvSpPr>
          <p:cNvPr id="5" name="Rechteck 4">
            <a:extLst>
              <a:ext uri="{FF2B5EF4-FFF2-40B4-BE49-F238E27FC236}">
                <a16:creationId xmlns:a16="http://schemas.microsoft.com/office/drawing/2014/main" id="{B865F5BC-5FB5-57F0-A780-5B851789CFFA}"/>
              </a:ext>
            </a:extLst>
          </p:cNvPr>
          <p:cNvSpPr/>
          <p:nvPr/>
        </p:nvSpPr>
        <p:spPr>
          <a:xfrm>
            <a:off x="-696686" y="456677"/>
            <a:ext cx="13454744" cy="45719"/>
          </a:xfrm>
          <a:custGeom>
            <a:avLst/>
            <a:gdLst>
              <a:gd name="csX0" fmla="*/ 0 w 13454744"/>
              <a:gd name="csY0" fmla="*/ 0 h 45719"/>
              <a:gd name="csX1" fmla="*/ 315894 w 13454744"/>
              <a:gd name="csY1" fmla="*/ 0 h 45719"/>
              <a:gd name="csX2" fmla="*/ 900883 w 13454744"/>
              <a:gd name="csY2" fmla="*/ 0 h 45719"/>
              <a:gd name="csX3" fmla="*/ 1620419 w 13454744"/>
              <a:gd name="csY3" fmla="*/ 0 h 45719"/>
              <a:gd name="csX4" fmla="*/ 2070861 w 13454744"/>
              <a:gd name="csY4" fmla="*/ 0 h 45719"/>
              <a:gd name="csX5" fmla="*/ 2924944 w 13454744"/>
              <a:gd name="csY5" fmla="*/ 0 h 45719"/>
              <a:gd name="csX6" fmla="*/ 3509933 w 13454744"/>
              <a:gd name="csY6" fmla="*/ 0 h 45719"/>
              <a:gd name="csX7" fmla="*/ 3825827 w 13454744"/>
              <a:gd name="csY7" fmla="*/ 0 h 45719"/>
              <a:gd name="csX8" fmla="*/ 4276269 w 13454744"/>
              <a:gd name="csY8" fmla="*/ 0 h 45719"/>
              <a:gd name="csX9" fmla="*/ 4861258 w 13454744"/>
              <a:gd name="csY9" fmla="*/ 0 h 45719"/>
              <a:gd name="csX10" fmla="*/ 5580794 w 13454744"/>
              <a:gd name="csY10" fmla="*/ 0 h 45719"/>
              <a:gd name="csX11" fmla="*/ 6434878 w 13454744"/>
              <a:gd name="csY11" fmla="*/ 0 h 45719"/>
              <a:gd name="csX12" fmla="*/ 7288961 w 13454744"/>
              <a:gd name="csY12" fmla="*/ 0 h 45719"/>
              <a:gd name="csX13" fmla="*/ 7739403 w 13454744"/>
              <a:gd name="csY13" fmla="*/ 0 h 45719"/>
              <a:gd name="csX14" fmla="*/ 8189844 w 13454744"/>
              <a:gd name="csY14" fmla="*/ 0 h 45719"/>
              <a:gd name="csX15" fmla="*/ 9043928 w 13454744"/>
              <a:gd name="csY15" fmla="*/ 0 h 45719"/>
              <a:gd name="csX16" fmla="*/ 9898012 w 13454744"/>
              <a:gd name="csY16" fmla="*/ 0 h 45719"/>
              <a:gd name="csX17" fmla="*/ 10213906 w 13454744"/>
              <a:gd name="csY17" fmla="*/ 0 h 45719"/>
              <a:gd name="csX18" fmla="*/ 10798895 w 13454744"/>
              <a:gd name="csY18" fmla="*/ 0 h 45719"/>
              <a:gd name="csX19" fmla="*/ 11114789 w 13454744"/>
              <a:gd name="csY19" fmla="*/ 0 h 45719"/>
              <a:gd name="csX20" fmla="*/ 11296135 w 13454744"/>
              <a:gd name="csY20" fmla="*/ 0 h 45719"/>
              <a:gd name="csX21" fmla="*/ 11477482 w 13454744"/>
              <a:gd name="csY21" fmla="*/ 0 h 45719"/>
              <a:gd name="csX22" fmla="*/ 12062470 w 13454744"/>
              <a:gd name="csY22" fmla="*/ 0 h 45719"/>
              <a:gd name="csX23" fmla="*/ 12782007 w 13454744"/>
              <a:gd name="csY23" fmla="*/ 0 h 45719"/>
              <a:gd name="csX24" fmla="*/ 13454744 w 13454744"/>
              <a:gd name="csY24" fmla="*/ 0 h 45719"/>
              <a:gd name="csX25" fmla="*/ 13454744 w 13454744"/>
              <a:gd name="csY25" fmla="*/ 45719 h 45719"/>
              <a:gd name="csX26" fmla="*/ 12869755 w 13454744"/>
              <a:gd name="csY26" fmla="*/ 45719 h 45719"/>
              <a:gd name="csX27" fmla="*/ 12553861 w 13454744"/>
              <a:gd name="csY27" fmla="*/ 45719 h 45719"/>
              <a:gd name="csX28" fmla="*/ 11968872 w 13454744"/>
              <a:gd name="csY28" fmla="*/ 45719 h 45719"/>
              <a:gd name="csX29" fmla="*/ 11383883 w 13454744"/>
              <a:gd name="csY29" fmla="*/ 45719 h 45719"/>
              <a:gd name="csX30" fmla="*/ 10798895 w 13454744"/>
              <a:gd name="csY30" fmla="*/ 45719 h 45719"/>
              <a:gd name="csX31" fmla="*/ 10617548 w 13454744"/>
              <a:gd name="csY31" fmla="*/ 45719 h 45719"/>
              <a:gd name="csX32" fmla="*/ 10301654 w 13454744"/>
              <a:gd name="csY32" fmla="*/ 45719 h 45719"/>
              <a:gd name="csX33" fmla="*/ 9447570 w 13454744"/>
              <a:gd name="csY33" fmla="*/ 45719 h 45719"/>
              <a:gd name="csX34" fmla="*/ 9131676 w 13454744"/>
              <a:gd name="csY34" fmla="*/ 45719 h 45719"/>
              <a:gd name="csX35" fmla="*/ 8277593 w 13454744"/>
              <a:gd name="csY35" fmla="*/ 45719 h 45719"/>
              <a:gd name="csX36" fmla="*/ 8096246 w 13454744"/>
              <a:gd name="csY36" fmla="*/ 45719 h 45719"/>
              <a:gd name="csX37" fmla="*/ 7914899 w 13454744"/>
              <a:gd name="csY37" fmla="*/ 45719 h 45719"/>
              <a:gd name="csX38" fmla="*/ 7599005 w 13454744"/>
              <a:gd name="csY38" fmla="*/ 45719 h 45719"/>
              <a:gd name="csX39" fmla="*/ 6879469 w 13454744"/>
              <a:gd name="csY39" fmla="*/ 45719 h 45719"/>
              <a:gd name="csX40" fmla="*/ 6025385 w 13454744"/>
              <a:gd name="csY40" fmla="*/ 45719 h 45719"/>
              <a:gd name="csX41" fmla="*/ 5709491 w 13454744"/>
              <a:gd name="csY41" fmla="*/ 45719 h 45719"/>
              <a:gd name="csX42" fmla="*/ 5124502 w 13454744"/>
              <a:gd name="csY42" fmla="*/ 45719 h 45719"/>
              <a:gd name="csX43" fmla="*/ 4674061 w 13454744"/>
              <a:gd name="csY43" fmla="*/ 45719 h 45719"/>
              <a:gd name="csX44" fmla="*/ 3954525 w 13454744"/>
              <a:gd name="csY44" fmla="*/ 45719 h 45719"/>
              <a:gd name="csX45" fmla="*/ 3100441 w 13454744"/>
              <a:gd name="csY45" fmla="*/ 45719 h 45719"/>
              <a:gd name="csX46" fmla="*/ 2515452 w 13454744"/>
              <a:gd name="csY46" fmla="*/ 45719 h 45719"/>
              <a:gd name="csX47" fmla="*/ 2065011 w 13454744"/>
              <a:gd name="csY47" fmla="*/ 45719 h 45719"/>
              <a:gd name="csX48" fmla="*/ 1614569 w 13454744"/>
              <a:gd name="csY48" fmla="*/ 45719 h 45719"/>
              <a:gd name="csX49" fmla="*/ 895033 w 13454744"/>
              <a:gd name="csY49" fmla="*/ 45719 h 45719"/>
              <a:gd name="csX50" fmla="*/ 713686 w 13454744"/>
              <a:gd name="csY50" fmla="*/ 45719 h 45719"/>
              <a:gd name="csX51" fmla="*/ 532340 w 13454744"/>
              <a:gd name="csY51" fmla="*/ 45719 h 45719"/>
              <a:gd name="csX52" fmla="*/ 0 w 13454744"/>
              <a:gd name="csY52" fmla="*/ 45719 h 45719"/>
              <a:gd name="csX53" fmla="*/ 0 w 13454744"/>
              <a:gd name="csY53" fmla="*/ 0 h 457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13454744" h="45719" extrusionOk="0">
                <a:moveTo>
                  <a:pt x="0" y="0"/>
                </a:moveTo>
                <a:cubicBezTo>
                  <a:pt x="89515" y="-790"/>
                  <a:pt x="219032" y="16063"/>
                  <a:pt x="315894" y="0"/>
                </a:cubicBezTo>
                <a:cubicBezTo>
                  <a:pt x="412756" y="-16063"/>
                  <a:pt x="680247" y="13517"/>
                  <a:pt x="900883" y="0"/>
                </a:cubicBezTo>
                <a:cubicBezTo>
                  <a:pt x="1121519" y="-13517"/>
                  <a:pt x="1400921" y="12640"/>
                  <a:pt x="1620419" y="0"/>
                </a:cubicBezTo>
                <a:cubicBezTo>
                  <a:pt x="1839917" y="-12640"/>
                  <a:pt x="1966790" y="24051"/>
                  <a:pt x="2070861" y="0"/>
                </a:cubicBezTo>
                <a:cubicBezTo>
                  <a:pt x="2174932" y="-24051"/>
                  <a:pt x="2652682" y="18415"/>
                  <a:pt x="2924944" y="0"/>
                </a:cubicBezTo>
                <a:cubicBezTo>
                  <a:pt x="3197206" y="-18415"/>
                  <a:pt x="3374198" y="52047"/>
                  <a:pt x="3509933" y="0"/>
                </a:cubicBezTo>
                <a:cubicBezTo>
                  <a:pt x="3645668" y="-52047"/>
                  <a:pt x="3687917" y="11870"/>
                  <a:pt x="3825827" y="0"/>
                </a:cubicBezTo>
                <a:cubicBezTo>
                  <a:pt x="3963737" y="-11870"/>
                  <a:pt x="4155919" y="41485"/>
                  <a:pt x="4276269" y="0"/>
                </a:cubicBezTo>
                <a:cubicBezTo>
                  <a:pt x="4396619" y="-41485"/>
                  <a:pt x="4572322" y="25106"/>
                  <a:pt x="4861258" y="0"/>
                </a:cubicBezTo>
                <a:cubicBezTo>
                  <a:pt x="5150194" y="-25106"/>
                  <a:pt x="5295379" y="83418"/>
                  <a:pt x="5580794" y="0"/>
                </a:cubicBezTo>
                <a:cubicBezTo>
                  <a:pt x="5866209" y="-83418"/>
                  <a:pt x="6239418" y="47264"/>
                  <a:pt x="6434878" y="0"/>
                </a:cubicBezTo>
                <a:cubicBezTo>
                  <a:pt x="6630338" y="-47264"/>
                  <a:pt x="6970387" y="77483"/>
                  <a:pt x="7288961" y="0"/>
                </a:cubicBezTo>
                <a:cubicBezTo>
                  <a:pt x="7607535" y="-77483"/>
                  <a:pt x="7602921" y="24239"/>
                  <a:pt x="7739403" y="0"/>
                </a:cubicBezTo>
                <a:cubicBezTo>
                  <a:pt x="7875885" y="-24239"/>
                  <a:pt x="8098190" y="762"/>
                  <a:pt x="8189844" y="0"/>
                </a:cubicBezTo>
                <a:cubicBezTo>
                  <a:pt x="8281498" y="-762"/>
                  <a:pt x="8750730" y="18829"/>
                  <a:pt x="9043928" y="0"/>
                </a:cubicBezTo>
                <a:cubicBezTo>
                  <a:pt x="9337126" y="-18829"/>
                  <a:pt x="9633605" y="77640"/>
                  <a:pt x="9898012" y="0"/>
                </a:cubicBezTo>
                <a:cubicBezTo>
                  <a:pt x="10162419" y="-77640"/>
                  <a:pt x="10058507" y="15093"/>
                  <a:pt x="10213906" y="0"/>
                </a:cubicBezTo>
                <a:cubicBezTo>
                  <a:pt x="10369305" y="-15093"/>
                  <a:pt x="10591943" y="68321"/>
                  <a:pt x="10798895" y="0"/>
                </a:cubicBezTo>
                <a:cubicBezTo>
                  <a:pt x="11005847" y="-68321"/>
                  <a:pt x="11046100" y="30740"/>
                  <a:pt x="11114789" y="0"/>
                </a:cubicBezTo>
                <a:cubicBezTo>
                  <a:pt x="11183478" y="-30740"/>
                  <a:pt x="11209074" y="15101"/>
                  <a:pt x="11296135" y="0"/>
                </a:cubicBezTo>
                <a:cubicBezTo>
                  <a:pt x="11383196" y="-15101"/>
                  <a:pt x="11402401" y="12584"/>
                  <a:pt x="11477482" y="0"/>
                </a:cubicBezTo>
                <a:cubicBezTo>
                  <a:pt x="11552563" y="-12584"/>
                  <a:pt x="11850167" y="41488"/>
                  <a:pt x="12062470" y="0"/>
                </a:cubicBezTo>
                <a:cubicBezTo>
                  <a:pt x="12274773" y="-41488"/>
                  <a:pt x="12537214" y="74555"/>
                  <a:pt x="12782007" y="0"/>
                </a:cubicBezTo>
                <a:cubicBezTo>
                  <a:pt x="13026800" y="-74555"/>
                  <a:pt x="13152664" y="2404"/>
                  <a:pt x="13454744" y="0"/>
                </a:cubicBezTo>
                <a:cubicBezTo>
                  <a:pt x="13456238" y="14051"/>
                  <a:pt x="13453922" y="36334"/>
                  <a:pt x="13454744" y="45719"/>
                </a:cubicBezTo>
                <a:cubicBezTo>
                  <a:pt x="13251824" y="50673"/>
                  <a:pt x="12987606" y="-13069"/>
                  <a:pt x="12869755" y="45719"/>
                </a:cubicBezTo>
                <a:cubicBezTo>
                  <a:pt x="12751904" y="104507"/>
                  <a:pt x="12662357" y="37441"/>
                  <a:pt x="12553861" y="45719"/>
                </a:cubicBezTo>
                <a:cubicBezTo>
                  <a:pt x="12445365" y="53997"/>
                  <a:pt x="12087740" y="8044"/>
                  <a:pt x="11968872" y="45719"/>
                </a:cubicBezTo>
                <a:cubicBezTo>
                  <a:pt x="11850004" y="83394"/>
                  <a:pt x="11556326" y="-22889"/>
                  <a:pt x="11383883" y="45719"/>
                </a:cubicBezTo>
                <a:cubicBezTo>
                  <a:pt x="11211440" y="114327"/>
                  <a:pt x="11046861" y="-13961"/>
                  <a:pt x="10798895" y="45719"/>
                </a:cubicBezTo>
                <a:cubicBezTo>
                  <a:pt x="10550929" y="105399"/>
                  <a:pt x="10664010" y="24609"/>
                  <a:pt x="10617548" y="45719"/>
                </a:cubicBezTo>
                <a:cubicBezTo>
                  <a:pt x="10571086" y="66829"/>
                  <a:pt x="10403655" y="17381"/>
                  <a:pt x="10301654" y="45719"/>
                </a:cubicBezTo>
                <a:cubicBezTo>
                  <a:pt x="10199653" y="74057"/>
                  <a:pt x="9738220" y="-41135"/>
                  <a:pt x="9447570" y="45719"/>
                </a:cubicBezTo>
                <a:cubicBezTo>
                  <a:pt x="9156920" y="132573"/>
                  <a:pt x="9289239" y="10820"/>
                  <a:pt x="9131676" y="45719"/>
                </a:cubicBezTo>
                <a:cubicBezTo>
                  <a:pt x="8974113" y="80618"/>
                  <a:pt x="8679658" y="29327"/>
                  <a:pt x="8277593" y="45719"/>
                </a:cubicBezTo>
                <a:cubicBezTo>
                  <a:pt x="7875528" y="62111"/>
                  <a:pt x="8177910" y="31133"/>
                  <a:pt x="8096246" y="45719"/>
                </a:cubicBezTo>
                <a:cubicBezTo>
                  <a:pt x="8014582" y="60305"/>
                  <a:pt x="7955357" y="41961"/>
                  <a:pt x="7914899" y="45719"/>
                </a:cubicBezTo>
                <a:cubicBezTo>
                  <a:pt x="7874441" y="49477"/>
                  <a:pt x="7709417" y="8634"/>
                  <a:pt x="7599005" y="45719"/>
                </a:cubicBezTo>
                <a:cubicBezTo>
                  <a:pt x="7488593" y="82804"/>
                  <a:pt x="7232122" y="-6270"/>
                  <a:pt x="6879469" y="45719"/>
                </a:cubicBezTo>
                <a:cubicBezTo>
                  <a:pt x="6526816" y="97708"/>
                  <a:pt x="6391797" y="6244"/>
                  <a:pt x="6025385" y="45719"/>
                </a:cubicBezTo>
                <a:cubicBezTo>
                  <a:pt x="5658973" y="85194"/>
                  <a:pt x="5783145" y="41920"/>
                  <a:pt x="5709491" y="45719"/>
                </a:cubicBezTo>
                <a:cubicBezTo>
                  <a:pt x="5635837" y="49518"/>
                  <a:pt x="5322108" y="6421"/>
                  <a:pt x="5124502" y="45719"/>
                </a:cubicBezTo>
                <a:cubicBezTo>
                  <a:pt x="4926896" y="85017"/>
                  <a:pt x="4825974" y="5860"/>
                  <a:pt x="4674061" y="45719"/>
                </a:cubicBezTo>
                <a:cubicBezTo>
                  <a:pt x="4522148" y="85578"/>
                  <a:pt x="4149080" y="24391"/>
                  <a:pt x="3954525" y="45719"/>
                </a:cubicBezTo>
                <a:cubicBezTo>
                  <a:pt x="3759970" y="67047"/>
                  <a:pt x="3448325" y="14074"/>
                  <a:pt x="3100441" y="45719"/>
                </a:cubicBezTo>
                <a:cubicBezTo>
                  <a:pt x="2752557" y="77364"/>
                  <a:pt x="2640716" y="26162"/>
                  <a:pt x="2515452" y="45719"/>
                </a:cubicBezTo>
                <a:cubicBezTo>
                  <a:pt x="2390188" y="65276"/>
                  <a:pt x="2177390" y="32794"/>
                  <a:pt x="2065011" y="45719"/>
                </a:cubicBezTo>
                <a:cubicBezTo>
                  <a:pt x="1952632" y="58644"/>
                  <a:pt x="1727786" y="28357"/>
                  <a:pt x="1614569" y="45719"/>
                </a:cubicBezTo>
                <a:cubicBezTo>
                  <a:pt x="1501352" y="63081"/>
                  <a:pt x="1222627" y="-14874"/>
                  <a:pt x="895033" y="45719"/>
                </a:cubicBezTo>
                <a:cubicBezTo>
                  <a:pt x="567439" y="106312"/>
                  <a:pt x="759115" y="45606"/>
                  <a:pt x="713686" y="45719"/>
                </a:cubicBezTo>
                <a:cubicBezTo>
                  <a:pt x="668257" y="45832"/>
                  <a:pt x="592848" y="44924"/>
                  <a:pt x="532340" y="45719"/>
                </a:cubicBezTo>
                <a:cubicBezTo>
                  <a:pt x="471832" y="46514"/>
                  <a:pt x="137171" y="-3526"/>
                  <a:pt x="0" y="45719"/>
                </a:cubicBezTo>
                <a:cubicBezTo>
                  <a:pt x="-564" y="25919"/>
                  <a:pt x="1645" y="9300"/>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hteck 5">
            <a:extLst>
              <a:ext uri="{FF2B5EF4-FFF2-40B4-BE49-F238E27FC236}">
                <a16:creationId xmlns:a16="http://schemas.microsoft.com/office/drawing/2014/main" id="{474C0151-46D7-AE4F-9F75-AF26A96A2950}"/>
              </a:ext>
            </a:extLst>
          </p:cNvPr>
          <p:cNvSpPr/>
          <p:nvPr/>
        </p:nvSpPr>
        <p:spPr>
          <a:xfrm flipV="1">
            <a:off x="-609600" y="6408443"/>
            <a:ext cx="13367658" cy="45719"/>
          </a:xfrm>
          <a:custGeom>
            <a:avLst/>
            <a:gdLst>
              <a:gd name="csX0" fmla="*/ 0 w 13367658"/>
              <a:gd name="csY0" fmla="*/ 0 h 45719"/>
              <a:gd name="csX1" fmla="*/ 313849 w 13367658"/>
              <a:gd name="csY1" fmla="*/ 0 h 45719"/>
              <a:gd name="csX2" fmla="*/ 895052 w 13367658"/>
              <a:gd name="csY2" fmla="*/ 0 h 45719"/>
              <a:gd name="csX3" fmla="*/ 1609931 w 13367658"/>
              <a:gd name="csY3" fmla="*/ 0 h 45719"/>
              <a:gd name="csX4" fmla="*/ 2057457 w 13367658"/>
              <a:gd name="csY4" fmla="*/ 0 h 45719"/>
              <a:gd name="csX5" fmla="*/ 2906013 w 13367658"/>
              <a:gd name="csY5" fmla="*/ 0 h 45719"/>
              <a:gd name="csX6" fmla="*/ 3487215 w 13367658"/>
              <a:gd name="csY6" fmla="*/ 0 h 45719"/>
              <a:gd name="csX7" fmla="*/ 3801064 w 13367658"/>
              <a:gd name="csY7" fmla="*/ 0 h 45719"/>
              <a:gd name="csX8" fmla="*/ 4248590 w 13367658"/>
              <a:gd name="csY8" fmla="*/ 0 h 45719"/>
              <a:gd name="csX9" fmla="*/ 4829793 w 13367658"/>
              <a:gd name="csY9" fmla="*/ 0 h 45719"/>
              <a:gd name="csX10" fmla="*/ 5544672 w 13367658"/>
              <a:gd name="csY10" fmla="*/ 0 h 45719"/>
              <a:gd name="csX11" fmla="*/ 6393228 w 13367658"/>
              <a:gd name="csY11" fmla="*/ 0 h 45719"/>
              <a:gd name="csX12" fmla="*/ 7241783 w 13367658"/>
              <a:gd name="csY12" fmla="*/ 0 h 45719"/>
              <a:gd name="csX13" fmla="*/ 7689309 w 13367658"/>
              <a:gd name="csY13" fmla="*/ 0 h 45719"/>
              <a:gd name="csX14" fmla="*/ 8136835 w 13367658"/>
              <a:gd name="csY14" fmla="*/ 0 h 45719"/>
              <a:gd name="csX15" fmla="*/ 8985391 w 13367658"/>
              <a:gd name="csY15" fmla="*/ 0 h 45719"/>
              <a:gd name="csX16" fmla="*/ 9833947 w 13367658"/>
              <a:gd name="csY16" fmla="*/ 0 h 45719"/>
              <a:gd name="csX17" fmla="*/ 10147796 w 13367658"/>
              <a:gd name="csY17" fmla="*/ 0 h 45719"/>
              <a:gd name="csX18" fmla="*/ 10728999 w 13367658"/>
              <a:gd name="csY18" fmla="*/ 0 h 45719"/>
              <a:gd name="csX19" fmla="*/ 11042848 w 13367658"/>
              <a:gd name="csY19" fmla="*/ 0 h 45719"/>
              <a:gd name="csX20" fmla="*/ 11223021 w 13367658"/>
              <a:gd name="csY20" fmla="*/ 0 h 45719"/>
              <a:gd name="csX21" fmla="*/ 11403193 w 13367658"/>
              <a:gd name="csY21" fmla="*/ 0 h 45719"/>
              <a:gd name="csX22" fmla="*/ 11984396 w 13367658"/>
              <a:gd name="csY22" fmla="*/ 0 h 45719"/>
              <a:gd name="csX23" fmla="*/ 12699275 w 13367658"/>
              <a:gd name="csY23" fmla="*/ 0 h 45719"/>
              <a:gd name="csX24" fmla="*/ 13367658 w 13367658"/>
              <a:gd name="csY24" fmla="*/ 0 h 45719"/>
              <a:gd name="csX25" fmla="*/ 13367658 w 13367658"/>
              <a:gd name="csY25" fmla="*/ 45719 h 45719"/>
              <a:gd name="csX26" fmla="*/ 12786455 w 13367658"/>
              <a:gd name="csY26" fmla="*/ 45719 h 45719"/>
              <a:gd name="csX27" fmla="*/ 12472606 w 13367658"/>
              <a:gd name="csY27" fmla="*/ 45719 h 45719"/>
              <a:gd name="csX28" fmla="*/ 11891404 w 13367658"/>
              <a:gd name="csY28" fmla="*/ 45719 h 45719"/>
              <a:gd name="csX29" fmla="*/ 11310201 w 13367658"/>
              <a:gd name="csY29" fmla="*/ 45719 h 45719"/>
              <a:gd name="csX30" fmla="*/ 10728999 w 13367658"/>
              <a:gd name="csY30" fmla="*/ 45719 h 45719"/>
              <a:gd name="csX31" fmla="*/ 10548826 w 13367658"/>
              <a:gd name="csY31" fmla="*/ 45719 h 45719"/>
              <a:gd name="csX32" fmla="*/ 10234976 w 13367658"/>
              <a:gd name="csY32" fmla="*/ 45719 h 45719"/>
              <a:gd name="csX33" fmla="*/ 9386421 w 13367658"/>
              <a:gd name="csY33" fmla="*/ 45719 h 45719"/>
              <a:gd name="csX34" fmla="*/ 9072571 w 13367658"/>
              <a:gd name="csY34" fmla="*/ 45719 h 45719"/>
              <a:gd name="csX35" fmla="*/ 8224016 w 13367658"/>
              <a:gd name="csY35" fmla="*/ 45719 h 45719"/>
              <a:gd name="csX36" fmla="*/ 8043843 w 13367658"/>
              <a:gd name="csY36" fmla="*/ 45719 h 45719"/>
              <a:gd name="csX37" fmla="*/ 7863670 w 13367658"/>
              <a:gd name="csY37" fmla="*/ 45719 h 45719"/>
              <a:gd name="csX38" fmla="*/ 7549821 w 13367658"/>
              <a:gd name="csY38" fmla="*/ 45719 h 45719"/>
              <a:gd name="csX39" fmla="*/ 6834942 w 13367658"/>
              <a:gd name="csY39" fmla="*/ 45719 h 45719"/>
              <a:gd name="csX40" fmla="*/ 5986386 w 13367658"/>
              <a:gd name="csY40" fmla="*/ 45719 h 45719"/>
              <a:gd name="csX41" fmla="*/ 5672537 w 13367658"/>
              <a:gd name="csY41" fmla="*/ 45719 h 45719"/>
              <a:gd name="csX42" fmla="*/ 5091334 w 13367658"/>
              <a:gd name="csY42" fmla="*/ 45719 h 45719"/>
              <a:gd name="csX43" fmla="*/ 4643808 w 13367658"/>
              <a:gd name="csY43" fmla="*/ 45719 h 45719"/>
              <a:gd name="csX44" fmla="*/ 3928929 w 13367658"/>
              <a:gd name="csY44" fmla="*/ 45719 h 45719"/>
              <a:gd name="csX45" fmla="*/ 3080373 w 13367658"/>
              <a:gd name="csY45" fmla="*/ 45719 h 45719"/>
              <a:gd name="csX46" fmla="*/ 2499171 w 13367658"/>
              <a:gd name="csY46" fmla="*/ 45719 h 45719"/>
              <a:gd name="csX47" fmla="*/ 2051645 w 13367658"/>
              <a:gd name="csY47" fmla="*/ 45719 h 45719"/>
              <a:gd name="csX48" fmla="*/ 1604119 w 13367658"/>
              <a:gd name="csY48" fmla="*/ 45719 h 45719"/>
              <a:gd name="csX49" fmla="*/ 889240 w 13367658"/>
              <a:gd name="csY49" fmla="*/ 45719 h 45719"/>
              <a:gd name="csX50" fmla="*/ 709067 w 13367658"/>
              <a:gd name="csY50" fmla="*/ 45719 h 45719"/>
              <a:gd name="csX51" fmla="*/ 528894 w 13367658"/>
              <a:gd name="csY51" fmla="*/ 45719 h 45719"/>
              <a:gd name="csX52" fmla="*/ 0 w 13367658"/>
              <a:gd name="csY52" fmla="*/ 45719 h 45719"/>
              <a:gd name="csX53" fmla="*/ 0 w 13367658"/>
              <a:gd name="csY53" fmla="*/ 0 h 457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Lst>
            <a:rect l="l" t="t" r="r" b="b"/>
            <a:pathLst>
              <a:path w="13367658" h="45719" extrusionOk="0">
                <a:moveTo>
                  <a:pt x="0" y="0"/>
                </a:moveTo>
                <a:cubicBezTo>
                  <a:pt x="137797" y="-14139"/>
                  <a:pt x="229424" y="1727"/>
                  <a:pt x="313849" y="0"/>
                </a:cubicBezTo>
                <a:cubicBezTo>
                  <a:pt x="398274" y="-1727"/>
                  <a:pt x="690995" y="66181"/>
                  <a:pt x="895052" y="0"/>
                </a:cubicBezTo>
                <a:cubicBezTo>
                  <a:pt x="1099109" y="-66181"/>
                  <a:pt x="1406062" y="27559"/>
                  <a:pt x="1609931" y="0"/>
                </a:cubicBezTo>
                <a:cubicBezTo>
                  <a:pt x="1813800" y="-27559"/>
                  <a:pt x="1913406" y="47359"/>
                  <a:pt x="2057457" y="0"/>
                </a:cubicBezTo>
                <a:cubicBezTo>
                  <a:pt x="2201508" y="-47359"/>
                  <a:pt x="2608455" y="40091"/>
                  <a:pt x="2906013" y="0"/>
                </a:cubicBezTo>
                <a:cubicBezTo>
                  <a:pt x="3203571" y="-40091"/>
                  <a:pt x="3358037" y="55692"/>
                  <a:pt x="3487215" y="0"/>
                </a:cubicBezTo>
                <a:cubicBezTo>
                  <a:pt x="3616393" y="-55692"/>
                  <a:pt x="3702308" y="5799"/>
                  <a:pt x="3801064" y="0"/>
                </a:cubicBezTo>
                <a:cubicBezTo>
                  <a:pt x="3899820" y="-5799"/>
                  <a:pt x="4058974" y="30905"/>
                  <a:pt x="4248590" y="0"/>
                </a:cubicBezTo>
                <a:cubicBezTo>
                  <a:pt x="4438206" y="-30905"/>
                  <a:pt x="4546277" y="26219"/>
                  <a:pt x="4829793" y="0"/>
                </a:cubicBezTo>
                <a:cubicBezTo>
                  <a:pt x="5113309" y="-26219"/>
                  <a:pt x="5369851" y="13570"/>
                  <a:pt x="5544672" y="0"/>
                </a:cubicBezTo>
                <a:cubicBezTo>
                  <a:pt x="5719493" y="-13570"/>
                  <a:pt x="6196104" y="89223"/>
                  <a:pt x="6393228" y="0"/>
                </a:cubicBezTo>
                <a:cubicBezTo>
                  <a:pt x="6590352" y="-89223"/>
                  <a:pt x="6947470" y="48146"/>
                  <a:pt x="7241783" y="0"/>
                </a:cubicBezTo>
                <a:cubicBezTo>
                  <a:pt x="7536096" y="-48146"/>
                  <a:pt x="7474721" y="50086"/>
                  <a:pt x="7689309" y="0"/>
                </a:cubicBezTo>
                <a:cubicBezTo>
                  <a:pt x="7903897" y="-50086"/>
                  <a:pt x="7933502" y="37867"/>
                  <a:pt x="8136835" y="0"/>
                </a:cubicBezTo>
                <a:cubicBezTo>
                  <a:pt x="8340168" y="-37867"/>
                  <a:pt x="8788361" y="63762"/>
                  <a:pt x="8985391" y="0"/>
                </a:cubicBezTo>
                <a:cubicBezTo>
                  <a:pt x="9182421" y="-63762"/>
                  <a:pt x="9630327" y="57528"/>
                  <a:pt x="9833947" y="0"/>
                </a:cubicBezTo>
                <a:cubicBezTo>
                  <a:pt x="10037567" y="-57528"/>
                  <a:pt x="9994367" y="21453"/>
                  <a:pt x="10147796" y="0"/>
                </a:cubicBezTo>
                <a:cubicBezTo>
                  <a:pt x="10301225" y="-21453"/>
                  <a:pt x="10486925" y="43385"/>
                  <a:pt x="10728999" y="0"/>
                </a:cubicBezTo>
                <a:cubicBezTo>
                  <a:pt x="10971073" y="-43385"/>
                  <a:pt x="10891947" y="12614"/>
                  <a:pt x="11042848" y="0"/>
                </a:cubicBezTo>
                <a:cubicBezTo>
                  <a:pt x="11193749" y="-12614"/>
                  <a:pt x="11158854" y="19444"/>
                  <a:pt x="11223021" y="0"/>
                </a:cubicBezTo>
                <a:cubicBezTo>
                  <a:pt x="11287188" y="-19444"/>
                  <a:pt x="11329055" y="18611"/>
                  <a:pt x="11403193" y="0"/>
                </a:cubicBezTo>
                <a:cubicBezTo>
                  <a:pt x="11477331" y="-18611"/>
                  <a:pt x="11773492" y="7633"/>
                  <a:pt x="11984396" y="0"/>
                </a:cubicBezTo>
                <a:cubicBezTo>
                  <a:pt x="12195300" y="-7633"/>
                  <a:pt x="12449190" y="61007"/>
                  <a:pt x="12699275" y="0"/>
                </a:cubicBezTo>
                <a:cubicBezTo>
                  <a:pt x="12949360" y="-61007"/>
                  <a:pt x="13127911" y="11481"/>
                  <a:pt x="13367658" y="0"/>
                </a:cubicBezTo>
                <a:cubicBezTo>
                  <a:pt x="13369152" y="14051"/>
                  <a:pt x="13366836" y="36334"/>
                  <a:pt x="13367658" y="45719"/>
                </a:cubicBezTo>
                <a:cubicBezTo>
                  <a:pt x="13137544" y="49877"/>
                  <a:pt x="13034305" y="-23293"/>
                  <a:pt x="12786455" y="45719"/>
                </a:cubicBezTo>
                <a:cubicBezTo>
                  <a:pt x="12538605" y="114731"/>
                  <a:pt x="12603397" y="16839"/>
                  <a:pt x="12472606" y="45719"/>
                </a:cubicBezTo>
                <a:cubicBezTo>
                  <a:pt x="12341815" y="74599"/>
                  <a:pt x="12027159" y="4779"/>
                  <a:pt x="11891404" y="45719"/>
                </a:cubicBezTo>
                <a:cubicBezTo>
                  <a:pt x="11755649" y="86659"/>
                  <a:pt x="11589774" y="37489"/>
                  <a:pt x="11310201" y="45719"/>
                </a:cubicBezTo>
                <a:cubicBezTo>
                  <a:pt x="11030628" y="53949"/>
                  <a:pt x="10934843" y="-22053"/>
                  <a:pt x="10728999" y="45719"/>
                </a:cubicBezTo>
                <a:cubicBezTo>
                  <a:pt x="10523155" y="113491"/>
                  <a:pt x="10623617" y="43421"/>
                  <a:pt x="10548826" y="45719"/>
                </a:cubicBezTo>
                <a:cubicBezTo>
                  <a:pt x="10474035" y="48017"/>
                  <a:pt x="10311034" y="20153"/>
                  <a:pt x="10234976" y="45719"/>
                </a:cubicBezTo>
                <a:cubicBezTo>
                  <a:pt x="10158918" y="71285"/>
                  <a:pt x="9593441" y="30917"/>
                  <a:pt x="9386421" y="45719"/>
                </a:cubicBezTo>
                <a:cubicBezTo>
                  <a:pt x="9179402" y="60521"/>
                  <a:pt x="9169907" y="37637"/>
                  <a:pt x="9072571" y="45719"/>
                </a:cubicBezTo>
                <a:cubicBezTo>
                  <a:pt x="8975235" y="53801"/>
                  <a:pt x="8591074" y="26429"/>
                  <a:pt x="8224016" y="45719"/>
                </a:cubicBezTo>
                <a:cubicBezTo>
                  <a:pt x="7856958" y="65009"/>
                  <a:pt x="8130797" y="45602"/>
                  <a:pt x="8043843" y="45719"/>
                </a:cubicBezTo>
                <a:cubicBezTo>
                  <a:pt x="7956889" y="45836"/>
                  <a:pt x="7951543" y="28853"/>
                  <a:pt x="7863670" y="45719"/>
                </a:cubicBezTo>
                <a:cubicBezTo>
                  <a:pt x="7775797" y="62585"/>
                  <a:pt x="7636390" y="18813"/>
                  <a:pt x="7549821" y="45719"/>
                </a:cubicBezTo>
                <a:cubicBezTo>
                  <a:pt x="7463252" y="72625"/>
                  <a:pt x="7075389" y="-29494"/>
                  <a:pt x="6834942" y="45719"/>
                </a:cubicBezTo>
                <a:cubicBezTo>
                  <a:pt x="6594495" y="120932"/>
                  <a:pt x="6213416" y="-26815"/>
                  <a:pt x="5986386" y="45719"/>
                </a:cubicBezTo>
                <a:cubicBezTo>
                  <a:pt x="5759356" y="118253"/>
                  <a:pt x="5768155" y="13368"/>
                  <a:pt x="5672537" y="45719"/>
                </a:cubicBezTo>
                <a:cubicBezTo>
                  <a:pt x="5576919" y="78070"/>
                  <a:pt x="5374389" y="-23660"/>
                  <a:pt x="5091334" y="45719"/>
                </a:cubicBezTo>
                <a:cubicBezTo>
                  <a:pt x="4808279" y="115098"/>
                  <a:pt x="4827452" y="21222"/>
                  <a:pt x="4643808" y="45719"/>
                </a:cubicBezTo>
                <a:cubicBezTo>
                  <a:pt x="4460164" y="70216"/>
                  <a:pt x="4093313" y="-15059"/>
                  <a:pt x="3928929" y="45719"/>
                </a:cubicBezTo>
                <a:cubicBezTo>
                  <a:pt x="3764545" y="106497"/>
                  <a:pt x="3382483" y="-49405"/>
                  <a:pt x="3080373" y="45719"/>
                </a:cubicBezTo>
                <a:cubicBezTo>
                  <a:pt x="2778263" y="140843"/>
                  <a:pt x="2771441" y="31037"/>
                  <a:pt x="2499171" y="45719"/>
                </a:cubicBezTo>
                <a:cubicBezTo>
                  <a:pt x="2226901" y="60401"/>
                  <a:pt x="2230735" y="-389"/>
                  <a:pt x="2051645" y="45719"/>
                </a:cubicBezTo>
                <a:cubicBezTo>
                  <a:pt x="1872555" y="91827"/>
                  <a:pt x="1798113" y="18695"/>
                  <a:pt x="1604119" y="45719"/>
                </a:cubicBezTo>
                <a:cubicBezTo>
                  <a:pt x="1410125" y="72743"/>
                  <a:pt x="1185915" y="4396"/>
                  <a:pt x="889240" y="45719"/>
                </a:cubicBezTo>
                <a:cubicBezTo>
                  <a:pt x="592565" y="87042"/>
                  <a:pt x="759667" y="44943"/>
                  <a:pt x="709067" y="45719"/>
                </a:cubicBezTo>
                <a:cubicBezTo>
                  <a:pt x="658467" y="46495"/>
                  <a:pt x="597512" y="31528"/>
                  <a:pt x="528894" y="45719"/>
                </a:cubicBezTo>
                <a:cubicBezTo>
                  <a:pt x="460276" y="59910"/>
                  <a:pt x="180784" y="-2004"/>
                  <a:pt x="0" y="45719"/>
                </a:cubicBezTo>
                <a:cubicBezTo>
                  <a:pt x="-564" y="25919"/>
                  <a:pt x="1645" y="9300"/>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descr="Ein Bild, das Gras, Himmel, draußen, Feld enthält.&#10;&#10;Automatisch generierte Beschreibung">
            <a:extLst>
              <a:ext uri="{FF2B5EF4-FFF2-40B4-BE49-F238E27FC236}">
                <a16:creationId xmlns:a16="http://schemas.microsoft.com/office/drawing/2014/main" id="{BA1104C1-28DA-5E04-1140-25B69B36252C}"/>
              </a:ext>
            </a:extLst>
          </p:cNvPr>
          <p:cNvPicPr>
            <a:picLocks noChangeAspect="1"/>
          </p:cNvPicPr>
          <p:nvPr/>
        </p:nvPicPr>
        <p:blipFill rotWithShape="1">
          <a:blip r:embed="rId3">
            <a:extLst>
              <a:ext uri="{28A0092B-C50C-407E-A947-70E740481C1C}">
                <a14:useLocalDpi xmlns:a14="http://schemas.microsoft.com/office/drawing/2010/main" val="0"/>
              </a:ext>
            </a:extLst>
          </a:blip>
          <a:srcRect t="8524" b="8864"/>
          <a:stretch/>
        </p:blipFill>
        <p:spPr>
          <a:xfrm>
            <a:off x="0" y="1912947"/>
            <a:ext cx="12192000" cy="2518003"/>
          </a:xfrm>
          <a:prstGeom prst="rect">
            <a:avLst/>
          </a:prstGeom>
        </p:spPr>
      </p:pic>
      <p:sp>
        <p:nvSpPr>
          <p:cNvPr id="15" name="Textfeld 14">
            <a:extLst>
              <a:ext uri="{FF2B5EF4-FFF2-40B4-BE49-F238E27FC236}">
                <a16:creationId xmlns:a16="http://schemas.microsoft.com/office/drawing/2014/main" id="{6D0C5DA7-3630-26C4-C3D2-8062A5D63342}"/>
              </a:ext>
            </a:extLst>
          </p:cNvPr>
          <p:cNvSpPr txBox="1"/>
          <p:nvPr/>
        </p:nvSpPr>
        <p:spPr>
          <a:xfrm>
            <a:off x="9106089" y="5457270"/>
            <a:ext cx="3085909" cy="73866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Light" panose="020F0302020204030204"/>
                <a:ea typeface="+mn-ea"/>
                <a:cs typeface="+mn-cs"/>
              </a:rPr>
              <a:t>Katharina Glockner | Shirin Lüth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Light" panose="020F0302020204030204"/>
                <a:ea typeface="+mn-ea"/>
                <a:cs typeface="+mn-cs"/>
              </a:rPr>
              <a:t>04821 - 9496 3230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Light" panose="020F0302020204030204"/>
                <a:ea typeface="+mn-ea"/>
                <a:cs typeface="+mn-cs"/>
              </a:rPr>
              <a:t>info@aktivregion-holsteinerauenland.de</a:t>
            </a:r>
          </a:p>
        </p:txBody>
      </p:sp>
      <p:sp>
        <p:nvSpPr>
          <p:cNvPr id="20" name="Textfeld 19">
            <a:extLst>
              <a:ext uri="{FF2B5EF4-FFF2-40B4-BE49-F238E27FC236}">
                <a16:creationId xmlns:a16="http://schemas.microsoft.com/office/drawing/2014/main" id="{E882E9D2-FE72-D056-7B83-24A7FD40E62D}"/>
              </a:ext>
            </a:extLst>
          </p:cNvPr>
          <p:cNvSpPr txBox="1"/>
          <p:nvPr/>
        </p:nvSpPr>
        <p:spPr>
          <a:xfrm>
            <a:off x="4671271" y="6476571"/>
            <a:ext cx="305846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ADC217"/>
                </a:solidFill>
                <a:effectLst/>
                <a:uLnTx/>
                <a:uFillTx/>
                <a:latin typeface="Calibri Light" panose="020F0302020204030204"/>
                <a:ea typeface="+mn-ea"/>
                <a:cs typeface="+mn-cs"/>
              </a:rPr>
              <a:t>www.aktivregion-holsteinerauenland.de</a:t>
            </a:r>
          </a:p>
        </p:txBody>
      </p:sp>
      <p:pic>
        <p:nvPicPr>
          <p:cNvPr id="22" name="Grafik 21" descr="Ein Bild, das Text, ClipArt enthält.&#10;&#10;Automatisch generierte Beschreibung">
            <a:extLst>
              <a:ext uri="{FF2B5EF4-FFF2-40B4-BE49-F238E27FC236}">
                <a16:creationId xmlns:a16="http://schemas.microsoft.com/office/drawing/2014/main" id="{BB8A5CA1-A4DB-3BA1-FA13-ED285F7233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4560" y="4760659"/>
            <a:ext cx="2247465" cy="541942"/>
          </a:xfrm>
          <a:prstGeom prst="rect">
            <a:avLst/>
          </a:prstGeom>
        </p:spPr>
      </p:pic>
      <p:pic>
        <p:nvPicPr>
          <p:cNvPr id="3" name="Grafik 2">
            <a:extLst>
              <a:ext uri="{FF2B5EF4-FFF2-40B4-BE49-F238E27FC236}">
                <a16:creationId xmlns:a16="http://schemas.microsoft.com/office/drawing/2014/main" id="{30388883-4E0A-2ACC-EE7A-FA61B17B057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2730"/>
          <a:stretch/>
        </p:blipFill>
        <p:spPr>
          <a:xfrm>
            <a:off x="4906328" y="4546062"/>
            <a:ext cx="2379344" cy="1672068"/>
          </a:xfrm>
          <a:prstGeom prst="rect">
            <a:avLst/>
          </a:prstGeom>
        </p:spPr>
      </p:pic>
      <p:pic>
        <p:nvPicPr>
          <p:cNvPr id="7" name="Grafik 6" descr="Logo von AktivRegion Schleswig-Holstein mit Fokus auf regionale Entwicklung.">
            <a:extLst>
              <a:ext uri="{FF2B5EF4-FFF2-40B4-BE49-F238E27FC236}">
                <a16:creationId xmlns:a16="http://schemas.microsoft.com/office/drawing/2014/main" id="{EC49C574-58DF-8343-B08F-4A60FD0F8D9B}"/>
              </a:ext>
            </a:extLst>
          </p:cNvPr>
          <p:cNvPicPr>
            <a:picLocks noChangeAspect="1"/>
          </p:cNvPicPr>
          <p:nvPr/>
        </p:nvPicPr>
        <p:blipFill>
          <a:blip r:embed="rId6"/>
          <a:stretch>
            <a:fillRect/>
          </a:stretch>
        </p:blipFill>
        <p:spPr>
          <a:xfrm>
            <a:off x="129975" y="4761631"/>
            <a:ext cx="1697368" cy="676295"/>
          </a:xfrm>
          <a:prstGeom prst="rect">
            <a:avLst/>
          </a:prstGeom>
        </p:spPr>
      </p:pic>
    </p:spTree>
    <p:extLst>
      <p:ext uri="{BB962C8B-B14F-4D97-AF65-F5344CB8AC3E}">
        <p14:creationId xmlns:p14="http://schemas.microsoft.com/office/powerpoint/2010/main" val="3289559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C139-ED8B-9594-C89B-92105659844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1 - 5</a:t>
            </a:r>
          </a:p>
        </p:txBody>
      </p:sp>
      <p:sp>
        <p:nvSpPr>
          <p:cNvPr id="3" name="Inhaltsplatzhalter 2">
            <a:extLst>
              <a:ext uri="{FF2B5EF4-FFF2-40B4-BE49-F238E27FC236}">
                <a16:creationId xmlns:a16="http://schemas.microsoft.com/office/drawing/2014/main" id="{EFFB4A6C-2C27-EAC3-54B3-140989C638DE}"/>
              </a:ext>
            </a:extLst>
          </p:cNvPr>
          <p:cNvSpPr>
            <a:spLocks noGrp="1"/>
          </p:cNvSpPr>
          <p:nvPr>
            <p:ph idx="1"/>
          </p:nvPr>
        </p:nvSpPr>
        <p:spPr>
          <a:xfrm>
            <a:off x="1591267" y="1655892"/>
            <a:ext cx="10167980" cy="4725436"/>
          </a:xfrm>
        </p:spPr>
        <p:txBody>
          <a:bodyPr>
            <a:normAutofit lnSpcReduction="10000"/>
          </a:bodyPr>
          <a:lstStyle/>
          <a:p>
            <a:pPr marL="0" indent="0">
              <a:buNone/>
              <a:defRPr/>
            </a:pPr>
            <a:r>
              <a:rPr lang="de-DE" sz="2000" dirty="0">
                <a:latin typeface="+mj-lt"/>
              </a:rPr>
              <a:t>Begrüßung</a:t>
            </a:r>
          </a:p>
          <a:p>
            <a:pPr marL="0" indent="0">
              <a:buNone/>
              <a:defRPr/>
            </a:pPr>
            <a:endParaRPr lang="de-DE" sz="1600" dirty="0">
              <a:latin typeface="+mj-lt"/>
            </a:endParaRPr>
          </a:p>
          <a:p>
            <a:pPr marL="0" indent="0">
              <a:buNone/>
              <a:defRPr/>
            </a:pPr>
            <a:r>
              <a:rPr lang="de-DE" sz="2000" dirty="0">
                <a:latin typeface="+mj-lt"/>
              </a:rPr>
              <a:t>Feststellung der Beschlussfähigkeit</a:t>
            </a:r>
          </a:p>
          <a:p>
            <a:pPr marL="0" indent="0">
              <a:buNone/>
              <a:defRPr/>
            </a:pPr>
            <a:r>
              <a:rPr lang="de-DE" sz="1500" i="1" dirty="0">
                <a:latin typeface="+mj-lt"/>
              </a:rPr>
              <a:t>§ 12 Abs. 2 Satz 2: Die Mitgliederversammlung ist beschlussfähig, sofern form- und fristgerecht eingeladen wurde.</a:t>
            </a:r>
            <a:br>
              <a:rPr lang="de-DE" sz="1500" i="1" dirty="0">
                <a:latin typeface="+mj-lt"/>
              </a:rPr>
            </a:br>
            <a:br>
              <a:rPr lang="de-DE" sz="1500" i="1" dirty="0">
                <a:latin typeface="+mj-lt"/>
              </a:rPr>
            </a:br>
            <a:br>
              <a:rPr lang="de-DE" sz="1500" i="1" dirty="0">
                <a:latin typeface="+mj-lt"/>
              </a:rPr>
            </a:br>
            <a:r>
              <a:rPr lang="de-DE" sz="2100" dirty="0">
                <a:latin typeface="+mj-lt"/>
              </a:rPr>
              <a:t>Genehmigung der </a:t>
            </a:r>
            <a:r>
              <a:rPr lang="de-DE" sz="2100" dirty="0">
                <a:solidFill>
                  <a:srgbClr val="FF0000"/>
                </a:solidFill>
                <a:latin typeface="+mj-lt"/>
              </a:rPr>
              <a:t>geänderten</a:t>
            </a:r>
            <a:r>
              <a:rPr lang="de-DE" sz="2100" dirty="0">
                <a:latin typeface="+mj-lt"/>
              </a:rPr>
              <a:t> Tagesordnung</a:t>
            </a:r>
          </a:p>
          <a:p>
            <a:pPr marL="0" indent="0">
              <a:buNone/>
              <a:defRPr/>
            </a:pPr>
            <a:endParaRPr lang="de-DE" sz="2000" dirty="0">
              <a:latin typeface="+mj-lt"/>
            </a:endParaRPr>
          </a:p>
          <a:p>
            <a:pPr marL="0" indent="0">
              <a:buNone/>
              <a:defRPr/>
            </a:pPr>
            <a:r>
              <a:rPr lang="de-DE" sz="2000" dirty="0">
                <a:latin typeface="+mj-lt"/>
              </a:rPr>
              <a:t>Genehmigung des Protokolls </a:t>
            </a:r>
          </a:p>
          <a:p>
            <a:pPr marL="800100" lvl="1" indent="-342900">
              <a:buFont typeface="+mj-lt"/>
              <a:buAutoNum type="alphaLcParenR"/>
            </a:pPr>
            <a:r>
              <a:rPr lang="de-DE" sz="1600" dirty="0">
                <a:solidFill>
                  <a:srgbClr val="000000"/>
                </a:solidFill>
              </a:rPr>
              <a:t>der Sitzung vom 24.06.2025 </a:t>
            </a:r>
          </a:p>
          <a:p>
            <a:pPr marL="800100" lvl="1" indent="-342900">
              <a:buFont typeface="+mj-lt"/>
              <a:buAutoNum type="alphaLcParenR"/>
            </a:pPr>
            <a:r>
              <a:rPr lang="de-DE" sz="1600" dirty="0">
                <a:solidFill>
                  <a:srgbClr val="000000"/>
                </a:solidFill>
              </a:rPr>
              <a:t>des Umlaufbeschlusses vom 20.08.2025 (Evaluierung) </a:t>
            </a:r>
          </a:p>
          <a:p>
            <a:pPr marL="800100" lvl="1" indent="-342900">
              <a:buFont typeface="+mj-lt"/>
              <a:buAutoNum type="alphaLcParenR"/>
            </a:pPr>
            <a:r>
              <a:rPr lang="de-DE" sz="1600" dirty="0">
                <a:solidFill>
                  <a:srgbClr val="000000"/>
                </a:solidFill>
              </a:rPr>
              <a:t>des Umlaufbeschlusses vom 10.03.2026 (Jugendvertretung)</a:t>
            </a:r>
          </a:p>
          <a:p>
            <a:pPr marL="457200" lvl="1" indent="0">
              <a:buNone/>
            </a:pPr>
            <a:endParaRPr lang="de-DE" sz="1600" dirty="0">
              <a:solidFill>
                <a:srgbClr val="000000"/>
              </a:solidFill>
            </a:endParaRPr>
          </a:p>
          <a:p>
            <a:pPr marL="0" indent="0">
              <a:buNone/>
            </a:pPr>
            <a:r>
              <a:rPr lang="de-DE" sz="2000" dirty="0">
                <a:latin typeface="+mj-lt"/>
              </a:rPr>
              <a:t>Bericht des Vorstandes und der Geschäftsstelle</a:t>
            </a:r>
            <a:br>
              <a:rPr lang="de-DE" sz="1450" dirty="0">
                <a:latin typeface="+mj-lt"/>
              </a:rPr>
            </a:br>
            <a:endParaRPr lang="de-DE" sz="1800" dirty="0">
              <a:latin typeface="+mj-lt"/>
            </a:endParaRPr>
          </a:p>
        </p:txBody>
      </p:sp>
      <p:sp>
        <p:nvSpPr>
          <p:cNvPr id="4" name="Rechteck 3">
            <a:extLst>
              <a:ext uri="{FF2B5EF4-FFF2-40B4-BE49-F238E27FC236}">
                <a16:creationId xmlns:a16="http://schemas.microsoft.com/office/drawing/2014/main" id="{7A4F6665-3D57-6A0E-7788-0321F4E1DC81}"/>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803A27FE-01ED-CB91-72B8-009184A79C2B}"/>
              </a:ext>
            </a:extLst>
          </p:cNvPr>
          <p:cNvSpPr/>
          <p:nvPr/>
        </p:nvSpPr>
        <p:spPr>
          <a:xfrm>
            <a:off x="526741" y="1440178"/>
            <a:ext cx="1058321" cy="675724"/>
          </a:xfrm>
          <a:custGeom>
            <a:avLst/>
            <a:gdLst>
              <a:gd name="csX0" fmla="*/ 0 w 1058321"/>
              <a:gd name="csY0" fmla="*/ 337862 h 675724"/>
              <a:gd name="csX1" fmla="*/ 529161 w 1058321"/>
              <a:gd name="csY1" fmla="*/ 0 h 675724"/>
              <a:gd name="csX2" fmla="*/ 1058322 w 1058321"/>
              <a:gd name="csY2" fmla="*/ 337862 h 675724"/>
              <a:gd name="csX3" fmla="*/ 529161 w 1058321"/>
              <a:gd name="csY3" fmla="*/ 675724 h 675724"/>
              <a:gd name="csX4" fmla="*/ 0 w 1058321"/>
              <a:gd name="csY4" fmla="*/ 337862 h 675724"/>
            </a:gdLst>
            <a:ahLst/>
            <a:cxnLst>
              <a:cxn ang="0">
                <a:pos x="csX0" y="csY0"/>
              </a:cxn>
              <a:cxn ang="0">
                <a:pos x="csX1" y="csY1"/>
              </a:cxn>
              <a:cxn ang="0">
                <a:pos x="csX2" y="csY2"/>
              </a:cxn>
              <a:cxn ang="0">
                <a:pos x="csX3" y="csY3"/>
              </a:cxn>
              <a:cxn ang="0">
                <a:pos x="csX4" y="csY4"/>
              </a:cxn>
            </a:cxnLst>
            <a:rect l="l" t="t" r="r" b="b"/>
            <a:pathLst>
              <a:path w="1058321" h="675724" fill="none" extrusionOk="0">
                <a:moveTo>
                  <a:pt x="0" y="337862"/>
                </a:moveTo>
                <a:cubicBezTo>
                  <a:pt x="-22651" y="127966"/>
                  <a:pt x="208042" y="-55812"/>
                  <a:pt x="529161" y="0"/>
                </a:cubicBezTo>
                <a:cubicBezTo>
                  <a:pt x="867400" y="5452"/>
                  <a:pt x="1029309" y="144030"/>
                  <a:pt x="1058322" y="337862"/>
                </a:cubicBezTo>
                <a:cubicBezTo>
                  <a:pt x="1001356" y="509232"/>
                  <a:pt x="811558" y="681710"/>
                  <a:pt x="529161" y="675724"/>
                </a:cubicBezTo>
                <a:cubicBezTo>
                  <a:pt x="207702" y="671551"/>
                  <a:pt x="-432" y="505793"/>
                  <a:pt x="0" y="337862"/>
                </a:cubicBezTo>
                <a:close/>
              </a:path>
              <a:path w="1058321" h="675724" stroke="0" extrusionOk="0">
                <a:moveTo>
                  <a:pt x="0" y="337862"/>
                </a:moveTo>
                <a:cubicBezTo>
                  <a:pt x="-57780" y="141518"/>
                  <a:pt x="201285" y="25977"/>
                  <a:pt x="529161" y="0"/>
                </a:cubicBezTo>
                <a:cubicBezTo>
                  <a:pt x="848812" y="-15778"/>
                  <a:pt x="1037419" y="133250"/>
                  <a:pt x="1058322" y="337862"/>
                </a:cubicBezTo>
                <a:cubicBezTo>
                  <a:pt x="1115517" y="537846"/>
                  <a:pt x="838413" y="662161"/>
                  <a:pt x="529161" y="675724"/>
                </a:cubicBezTo>
                <a:cubicBezTo>
                  <a:pt x="241841" y="663373"/>
                  <a:pt x="-27808" y="532972"/>
                  <a:pt x="0" y="337862"/>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TOP 1</a:t>
            </a:r>
            <a:endParaRPr lang="de-DE" sz="2000" b="1" dirty="0">
              <a:solidFill>
                <a:schemeClr val="tx1"/>
              </a:solidFill>
              <a:latin typeface="+mj-lt"/>
            </a:endParaRPr>
          </a:p>
        </p:txBody>
      </p:sp>
      <p:sp>
        <p:nvSpPr>
          <p:cNvPr id="16" name="Ellipse 15">
            <a:extLst>
              <a:ext uri="{FF2B5EF4-FFF2-40B4-BE49-F238E27FC236}">
                <a16:creationId xmlns:a16="http://schemas.microsoft.com/office/drawing/2014/main" id="{7E21CD3E-7635-9CF6-55E2-AD95CE9616ED}"/>
              </a:ext>
            </a:extLst>
          </p:cNvPr>
          <p:cNvSpPr/>
          <p:nvPr/>
        </p:nvSpPr>
        <p:spPr>
          <a:xfrm>
            <a:off x="429086" y="1395519"/>
            <a:ext cx="1058321" cy="780170"/>
          </a:xfrm>
          <a:custGeom>
            <a:avLst/>
            <a:gdLst>
              <a:gd name="csX0" fmla="*/ 0 w 1058321"/>
              <a:gd name="csY0" fmla="*/ 390085 h 780170"/>
              <a:gd name="csX1" fmla="*/ 529161 w 1058321"/>
              <a:gd name="csY1" fmla="*/ 0 h 780170"/>
              <a:gd name="csX2" fmla="*/ 1058322 w 1058321"/>
              <a:gd name="csY2" fmla="*/ 390085 h 780170"/>
              <a:gd name="csX3" fmla="*/ 529161 w 1058321"/>
              <a:gd name="csY3" fmla="*/ 780170 h 780170"/>
              <a:gd name="csX4" fmla="*/ 0 w 1058321"/>
              <a:gd name="csY4" fmla="*/ 390085 h 780170"/>
            </a:gdLst>
            <a:ahLst/>
            <a:cxnLst>
              <a:cxn ang="0">
                <a:pos x="csX0" y="csY0"/>
              </a:cxn>
              <a:cxn ang="0">
                <a:pos x="csX1" y="csY1"/>
              </a:cxn>
              <a:cxn ang="0">
                <a:pos x="csX2" y="csY2"/>
              </a:cxn>
              <a:cxn ang="0">
                <a:pos x="csX3" y="csY3"/>
              </a:cxn>
              <a:cxn ang="0">
                <a:pos x="csX4" y="csY4"/>
              </a:cxn>
            </a:cxnLst>
            <a:rect l="l" t="t" r="r" b="b"/>
            <a:pathLst>
              <a:path w="1058321" h="780170" extrusionOk="0">
                <a:moveTo>
                  <a:pt x="0" y="390085"/>
                </a:moveTo>
                <a:cubicBezTo>
                  <a:pt x="14401" y="175481"/>
                  <a:pt x="275755" y="1160"/>
                  <a:pt x="529161" y="0"/>
                </a:cubicBezTo>
                <a:cubicBezTo>
                  <a:pt x="818780" y="-43351"/>
                  <a:pt x="1008928" y="155877"/>
                  <a:pt x="1058322" y="390085"/>
                </a:cubicBezTo>
                <a:cubicBezTo>
                  <a:pt x="1110776" y="626052"/>
                  <a:pt x="838225" y="789506"/>
                  <a:pt x="529161" y="780170"/>
                </a:cubicBezTo>
                <a:cubicBezTo>
                  <a:pt x="266393" y="772232"/>
                  <a:pt x="13486" y="599484"/>
                  <a:pt x="0" y="390085"/>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7" name="Ellipse 16">
            <a:extLst>
              <a:ext uri="{FF2B5EF4-FFF2-40B4-BE49-F238E27FC236}">
                <a16:creationId xmlns:a16="http://schemas.microsoft.com/office/drawing/2014/main" id="{55A32F89-28B6-1A1E-4FAC-7A48BE6BFF47}"/>
              </a:ext>
            </a:extLst>
          </p:cNvPr>
          <p:cNvSpPr/>
          <p:nvPr/>
        </p:nvSpPr>
        <p:spPr>
          <a:xfrm rot="10519779">
            <a:off x="476530" y="1492453"/>
            <a:ext cx="1104156" cy="709394"/>
          </a:xfrm>
          <a:custGeom>
            <a:avLst/>
            <a:gdLst>
              <a:gd name="csX0" fmla="*/ 0 w 1104156"/>
              <a:gd name="csY0" fmla="*/ 354697 h 709394"/>
              <a:gd name="csX1" fmla="*/ 552078 w 1104156"/>
              <a:gd name="csY1" fmla="*/ 0 h 709394"/>
              <a:gd name="csX2" fmla="*/ 1104156 w 1104156"/>
              <a:gd name="csY2" fmla="*/ 354697 h 709394"/>
              <a:gd name="csX3" fmla="*/ 552078 w 1104156"/>
              <a:gd name="csY3" fmla="*/ 709394 h 709394"/>
              <a:gd name="csX4" fmla="*/ 0 w 1104156"/>
              <a:gd name="csY4" fmla="*/ 354697 h 709394"/>
            </a:gdLst>
            <a:ahLst/>
            <a:cxnLst>
              <a:cxn ang="0">
                <a:pos x="csX0" y="csY0"/>
              </a:cxn>
              <a:cxn ang="0">
                <a:pos x="csX1" y="csY1"/>
              </a:cxn>
              <a:cxn ang="0">
                <a:pos x="csX2" y="csY2"/>
              </a:cxn>
              <a:cxn ang="0">
                <a:pos x="csX3" y="csY3"/>
              </a:cxn>
              <a:cxn ang="0">
                <a:pos x="csX4" y="csY4"/>
              </a:cxn>
            </a:cxnLst>
            <a:rect l="l" t="t" r="r" b="b"/>
            <a:pathLst>
              <a:path w="1104156" h="709394" extrusionOk="0">
                <a:moveTo>
                  <a:pt x="0" y="354697"/>
                </a:moveTo>
                <a:cubicBezTo>
                  <a:pt x="60076" y="162283"/>
                  <a:pt x="267464" y="606"/>
                  <a:pt x="552078" y="0"/>
                </a:cubicBezTo>
                <a:cubicBezTo>
                  <a:pt x="855587" y="-23006"/>
                  <a:pt x="1071304" y="146319"/>
                  <a:pt x="1104156" y="354697"/>
                </a:cubicBezTo>
                <a:cubicBezTo>
                  <a:pt x="1115588" y="555065"/>
                  <a:pt x="863643" y="713092"/>
                  <a:pt x="552078" y="709394"/>
                </a:cubicBezTo>
                <a:cubicBezTo>
                  <a:pt x="265334" y="704504"/>
                  <a:pt x="7952" y="547030"/>
                  <a:pt x="0" y="354697"/>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5" name="Ellipse 4">
            <a:extLst>
              <a:ext uri="{FF2B5EF4-FFF2-40B4-BE49-F238E27FC236}">
                <a16:creationId xmlns:a16="http://schemas.microsoft.com/office/drawing/2014/main" id="{1D22E00D-A1D0-2CA1-D2EA-7452B91CD4C0}"/>
              </a:ext>
            </a:extLst>
          </p:cNvPr>
          <p:cNvSpPr/>
          <p:nvPr/>
        </p:nvSpPr>
        <p:spPr>
          <a:xfrm>
            <a:off x="510274" y="2327067"/>
            <a:ext cx="1058321" cy="675724"/>
          </a:xfrm>
          <a:custGeom>
            <a:avLst/>
            <a:gdLst>
              <a:gd name="csX0" fmla="*/ 0 w 1058321"/>
              <a:gd name="csY0" fmla="*/ 337862 h 675724"/>
              <a:gd name="csX1" fmla="*/ 529161 w 1058321"/>
              <a:gd name="csY1" fmla="*/ 0 h 675724"/>
              <a:gd name="csX2" fmla="*/ 1058322 w 1058321"/>
              <a:gd name="csY2" fmla="*/ 337862 h 675724"/>
              <a:gd name="csX3" fmla="*/ 529161 w 1058321"/>
              <a:gd name="csY3" fmla="*/ 675724 h 675724"/>
              <a:gd name="csX4" fmla="*/ 0 w 1058321"/>
              <a:gd name="csY4" fmla="*/ 337862 h 675724"/>
            </a:gdLst>
            <a:ahLst/>
            <a:cxnLst>
              <a:cxn ang="0">
                <a:pos x="csX0" y="csY0"/>
              </a:cxn>
              <a:cxn ang="0">
                <a:pos x="csX1" y="csY1"/>
              </a:cxn>
              <a:cxn ang="0">
                <a:pos x="csX2" y="csY2"/>
              </a:cxn>
              <a:cxn ang="0">
                <a:pos x="csX3" y="csY3"/>
              </a:cxn>
              <a:cxn ang="0">
                <a:pos x="csX4" y="csY4"/>
              </a:cxn>
            </a:cxnLst>
            <a:rect l="l" t="t" r="r" b="b"/>
            <a:pathLst>
              <a:path w="1058321" h="675724" fill="none" extrusionOk="0">
                <a:moveTo>
                  <a:pt x="0" y="337862"/>
                </a:moveTo>
                <a:cubicBezTo>
                  <a:pt x="-22651" y="127966"/>
                  <a:pt x="208042" y="-55812"/>
                  <a:pt x="529161" y="0"/>
                </a:cubicBezTo>
                <a:cubicBezTo>
                  <a:pt x="867400" y="5452"/>
                  <a:pt x="1029309" y="144030"/>
                  <a:pt x="1058322" y="337862"/>
                </a:cubicBezTo>
                <a:cubicBezTo>
                  <a:pt x="1001356" y="509232"/>
                  <a:pt x="811558" y="681710"/>
                  <a:pt x="529161" y="675724"/>
                </a:cubicBezTo>
                <a:cubicBezTo>
                  <a:pt x="207702" y="671551"/>
                  <a:pt x="-432" y="505793"/>
                  <a:pt x="0" y="337862"/>
                </a:cubicBezTo>
                <a:close/>
              </a:path>
              <a:path w="1058321" h="675724" stroke="0" extrusionOk="0">
                <a:moveTo>
                  <a:pt x="0" y="337862"/>
                </a:moveTo>
                <a:cubicBezTo>
                  <a:pt x="-57780" y="141518"/>
                  <a:pt x="201285" y="25977"/>
                  <a:pt x="529161" y="0"/>
                </a:cubicBezTo>
                <a:cubicBezTo>
                  <a:pt x="848812" y="-15778"/>
                  <a:pt x="1037419" y="133250"/>
                  <a:pt x="1058322" y="337862"/>
                </a:cubicBezTo>
                <a:cubicBezTo>
                  <a:pt x="1115517" y="537846"/>
                  <a:pt x="838413" y="662161"/>
                  <a:pt x="529161" y="675724"/>
                </a:cubicBezTo>
                <a:cubicBezTo>
                  <a:pt x="241841" y="663373"/>
                  <a:pt x="-27808" y="532972"/>
                  <a:pt x="0" y="337862"/>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TOP 2</a:t>
            </a:r>
            <a:endParaRPr lang="de-DE" sz="2000" b="1" dirty="0">
              <a:solidFill>
                <a:schemeClr val="tx1"/>
              </a:solidFill>
              <a:latin typeface="+mj-lt"/>
            </a:endParaRPr>
          </a:p>
        </p:txBody>
      </p:sp>
      <p:sp>
        <p:nvSpPr>
          <p:cNvPr id="6" name="Ellipse 5">
            <a:extLst>
              <a:ext uri="{FF2B5EF4-FFF2-40B4-BE49-F238E27FC236}">
                <a16:creationId xmlns:a16="http://schemas.microsoft.com/office/drawing/2014/main" id="{D1F8C664-461F-1618-0602-1A82A7C1F572}"/>
              </a:ext>
            </a:extLst>
          </p:cNvPr>
          <p:cNvSpPr/>
          <p:nvPr/>
        </p:nvSpPr>
        <p:spPr>
          <a:xfrm>
            <a:off x="412619" y="2282408"/>
            <a:ext cx="1058321" cy="780170"/>
          </a:xfrm>
          <a:custGeom>
            <a:avLst/>
            <a:gdLst>
              <a:gd name="csX0" fmla="*/ 0 w 1058321"/>
              <a:gd name="csY0" fmla="*/ 390085 h 780170"/>
              <a:gd name="csX1" fmla="*/ 529161 w 1058321"/>
              <a:gd name="csY1" fmla="*/ 0 h 780170"/>
              <a:gd name="csX2" fmla="*/ 1058322 w 1058321"/>
              <a:gd name="csY2" fmla="*/ 390085 h 780170"/>
              <a:gd name="csX3" fmla="*/ 529161 w 1058321"/>
              <a:gd name="csY3" fmla="*/ 780170 h 780170"/>
              <a:gd name="csX4" fmla="*/ 0 w 1058321"/>
              <a:gd name="csY4" fmla="*/ 390085 h 780170"/>
            </a:gdLst>
            <a:ahLst/>
            <a:cxnLst>
              <a:cxn ang="0">
                <a:pos x="csX0" y="csY0"/>
              </a:cxn>
              <a:cxn ang="0">
                <a:pos x="csX1" y="csY1"/>
              </a:cxn>
              <a:cxn ang="0">
                <a:pos x="csX2" y="csY2"/>
              </a:cxn>
              <a:cxn ang="0">
                <a:pos x="csX3" y="csY3"/>
              </a:cxn>
              <a:cxn ang="0">
                <a:pos x="csX4" y="csY4"/>
              </a:cxn>
            </a:cxnLst>
            <a:rect l="l" t="t" r="r" b="b"/>
            <a:pathLst>
              <a:path w="1058321" h="780170" extrusionOk="0">
                <a:moveTo>
                  <a:pt x="0" y="390085"/>
                </a:moveTo>
                <a:cubicBezTo>
                  <a:pt x="14401" y="175481"/>
                  <a:pt x="275755" y="1160"/>
                  <a:pt x="529161" y="0"/>
                </a:cubicBezTo>
                <a:cubicBezTo>
                  <a:pt x="818780" y="-43351"/>
                  <a:pt x="1008928" y="155877"/>
                  <a:pt x="1058322" y="390085"/>
                </a:cubicBezTo>
                <a:cubicBezTo>
                  <a:pt x="1110776" y="626052"/>
                  <a:pt x="838225" y="789506"/>
                  <a:pt x="529161" y="780170"/>
                </a:cubicBezTo>
                <a:cubicBezTo>
                  <a:pt x="266393" y="772232"/>
                  <a:pt x="13486" y="599484"/>
                  <a:pt x="0" y="390085"/>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7" name="Ellipse 6">
            <a:extLst>
              <a:ext uri="{FF2B5EF4-FFF2-40B4-BE49-F238E27FC236}">
                <a16:creationId xmlns:a16="http://schemas.microsoft.com/office/drawing/2014/main" id="{3C708C70-6F30-ED76-772B-27BE02486098}"/>
              </a:ext>
            </a:extLst>
          </p:cNvPr>
          <p:cNvSpPr/>
          <p:nvPr/>
        </p:nvSpPr>
        <p:spPr>
          <a:xfrm rot="10519779">
            <a:off x="460063" y="2379342"/>
            <a:ext cx="1104156" cy="709394"/>
          </a:xfrm>
          <a:custGeom>
            <a:avLst/>
            <a:gdLst>
              <a:gd name="csX0" fmla="*/ 0 w 1104156"/>
              <a:gd name="csY0" fmla="*/ 354697 h 709394"/>
              <a:gd name="csX1" fmla="*/ 552078 w 1104156"/>
              <a:gd name="csY1" fmla="*/ 0 h 709394"/>
              <a:gd name="csX2" fmla="*/ 1104156 w 1104156"/>
              <a:gd name="csY2" fmla="*/ 354697 h 709394"/>
              <a:gd name="csX3" fmla="*/ 552078 w 1104156"/>
              <a:gd name="csY3" fmla="*/ 709394 h 709394"/>
              <a:gd name="csX4" fmla="*/ 0 w 1104156"/>
              <a:gd name="csY4" fmla="*/ 354697 h 709394"/>
            </a:gdLst>
            <a:ahLst/>
            <a:cxnLst>
              <a:cxn ang="0">
                <a:pos x="csX0" y="csY0"/>
              </a:cxn>
              <a:cxn ang="0">
                <a:pos x="csX1" y="csY1"/>
              </a:cxn>
              <a:cxn ang="0">
                <a:pos x="csX2" y="csY2"/>
              </a:cxn>
              <a:cxn ang="0">
                <a:pos x="csX3" y="csY3"/>
              </a:cxn>
              <a:cxn ang="0">
                <a:pos x="csX4" y="csY4"/>
              </a:cxn>
            </a:cxnLst>
            <a:rect l="l" t="t" r="r" b="b"/>
            <a:pathLst>
              <a:path w="1104156" h="709394" extrusionOk="0">
                <a:moveTo>
                  <a:pt x="0" y="354697"/>
                </a:moveTo>
                <a:cubicBezTo>
                  <a:pt x="60076" y="162283"/>
                  <a:pt x="267464" y="606"/>
                  <a:pt x="552078" y="0"/>
                </a:cubicBezTo>
                <a:cubicBezTo>
                  <a:pt x="855587" y="-23006"/>
                  <a:pt x="1071304" y="146319"/>
                  <a:pt x="1104156" y="354697"/>
                </a:cubicBezTo>
                <a:cubicBezTo>
                  <a:pt x="1115588" y="555065"/>
                  <a:pt x="863643" y="713092"/>
                  <a:pt x="552078" y="709394"/>
                </a:cubicBezTo>
                <a:cubicBezTo>
                  <a:pt x="265334" y="704504"/>
                  <a:pt x="7952" y="547030"/>
                  <a:pt x="0" y="354697"/>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1" name="Ellipse 10">
            <a:extLst>
              <a:ext uri="{FF2B5EF4-FFF2-40B4-BE49-F238E27FC236}">
                <a16:creationId xmlns:a16="http://schemas.microsoft.com/office/drawing/2014/main" id="{6BBB5C08-569F-F524-A50C-96506C3A5DAC}"/>
              </a:ext>
            </a:extLst>
          </p:cNvPr>
          <p:cNvSpPr/>
          <p:nvPr/>
        </p:nvSpPr>
        <p:spPr>
          <a:xfrm>
            <a:off x="526740" y="4240698"/>
            <a:ext cx="1058321" cy="644219"/>
          </a:xfrm>
          <a:custGeom>
            <a:avLst/>
            <a:gdLst>
              <a:gd name="csX0" fmla="*/ 0 w 1058321"/>
              <a:gd name="csY0" fmla="*/ 322110 h 644219"/>
              <a:gd name="csX1" fmla="*/ 529161 w 1058321"/>
              <a:gd name="csY1" fmla="*/ 0 h 644219"/>
              <a:gd name="csX2" fmla="*/ 1058322 w 1058321"/>
              <a:gd name="csY2" fmla="*/ 322110 h 644219"/>
              <a:gd name="csX3" fmla="*/ 529161 w 1058321"/>
              <a:gd name="csY3" fmla="*/ 644220 h 644219"/>
              <a:gd name="csX4" fmla="*/ 0 w 1058321"/>
              <a:gd name="csY4" fmla="*/ 322110 h 644219"/>
            </a:gdLst>
            <a:ahLst/>
            <a:cxnLst>
              <a:cxn ang="0">
                <a:pos x="csX0" y="csY0"/>
              </a:cxn>
              <a:cxn ang="0">
                <a:pos x="csX1" y="csY1"/>
              </a:cxn>
              <a:cxn ang="0">
                <a:pos x="csX2" y="csY2"/>
              </a:cxn>
              <a:cxn ang="0">
                <a:pos x="csX3" y="csY3"/>
              </a:cxn>
              <a:cxn ang="0">
                <a:pos x="csX4" y="csY4"/>
              </a:cxn>
            </a:cxnLst>
            <a:rect l="l" t="t" r="r" b="b"/>
            <a:pathLst>
              <a:path w="1058321" h="644219" fill="none" extrusionOk="0">
                <a:moveTo>
                  <a:pt x="0" y="322110"/>
                </a:moveTo>
                <a:cubicBezTo>
                  <a:pt x="-20108" y="123531"/>
                  <a:pt x="221459" y="-29875"/>
                  <a:pt x="529161" y="0"/>
                </a:cubicBezTo>
                <a:cubicBezTo>
                  <a:pt x="864427" y="5099"/>
                  <a:pt x="1030890" y="137372"/>
                  <a:pt x="1058322" y="322110"/>
                </a:cubicBezTo>
                <a:cubicBezTo>
                  <a:pt x="1032314" y="493054"/>
                  <a:pt x="801110" y="656554"/>
                  <a:pt x="529161" y="644220"/>
                </a:cubicBezTo>
                <a:cubicBezTo>
                  <a:pt x="224516" y="642449"/>
                  <a:pt x="-850" y="463251"/>
                  <a:pt x="0" y="322110"/>
                </a:cubicBezTo>
                <a:close/>
              </a:path>
              <a:path w="1058321" h="644219" stroke="0" extrusionOk="0">
                <a:moveTo>
                  <a:pt x="0" y="322110"/>
                </a:moveTo>
                <a:cubicBezTo>
                  <a:pt x="-37435" y="137898"/>
                  <a:pt x="185991" y="37128"/>
                  <a:pt x="529161" y="0"/>
                </a:cubicBezTo>
                <a:cubicBezTo>
                  <a:pt x="837996" y="-9550"/>
                  <a:pt x="1025883" y="116255"/>
                  <a:pt x="1058322" y="322110"/>
                </a:cubicBezTo>
                <a:cubicBezTo>
                  <a:pt x="1083951" y="506005"/>
                  <a:pt x="874400" y="601952"/>
                  <a:pt x="529161" y="644220"/>
                </a:cubicBezTo>
                <a:cubicBezTo>
                  <a:pt x="247256" y="618294"/>
                  <a:pt x="-35387" y="510841"/>
                  <a:pt x="0" y="322110"/>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TOP 4</a:t>
            </a:r>
            <a:endParaRPr lang="de-DE" sz="2000" b="1" dirty="0">
              <a:solidFill>
                <a:schemeClr val="tx1"/>
              </a:solidFill>
              <a:latin typeface="+mj-lt"/>
            </a:endParaRPr>
          </a:p>
        </p:txBody>
      </p:sp>
      <p:sp>
        <p:nvSpPr>
          <p:cNvPr id="12" name="Ellipse 11">
            <a:extLst>
              <a:ext uri="{FF2B5EF4-FFF2-40B4-BE49-F238E27FC236}">
                <a16:creationId xmlns:a16="http://schemas.microsoft.com/office/drawing/2014/main" id="{4D6C871E-2BC2-80C3-4C9A-2B774455826F}"/>
              </a:ext>
            </a:extLst>
          </p:cNvPr>
          <p:cNvSpPr/>
          <p:nvPr/>
        </p:nvSpPr>
        <p:spPr>
          <a:xfrm>
            <a:off x="429085" y="4196039"/>
            <a:ext cx="1058321" cy="743795"/>
          </a:xfrm>
          <a:custGeom>
            <a:avLst/>
            <a:gdLst>
              <a:gd name="csX0" fmla="*/ 0 w 1058321"/>
              <a:gd name="csY0" fmla="*/ 371898 h 743795"/>
              <a:gd name="csX1" fmla="*/ 529161 w 1058321"/>
              <a:gd name="csY1" fmla="*/ 0 h 743795"/>
              <a:gd name="csX2" fmla="*/ 1058322 w 1058321"/>
              <a:gd name="csY2" fmla="*/ 371898 h 743795"/>
              <a:gd name="csX3" fmla="*/ 529161 w 1058321"/>
              <a:gd name="csY3" fmla="*/ 743796 h 743795"/>
              <a:gd name="csX4" fmla="*/ 0 w 1058321"/>
              <a:gd name="csY4" fmla="*/ 371898 h 743795"/>
            </a:gdLst>
            <a:ahLst/>
            <a:cxnLst>
              <a:cxn ang="0">
                <a:pos x="csX0" y="csY0"/>
              </a:cxn>
              <a:cxn ang="0">
                <a:pos x="csX1" y="csY1"/>
              </a:cxn>
              <a:cxn ang="0">
                <a:pos x="csX2" y="csY2"/>
              </a:cxn>
              <a:cxn ang="0">
                <a:pos x="csX3" y="csY3"/>
              </a:cxn>
              <a:cxn ang="0">
                <a:pos x="csX4" y="csY4"/>
              </a:cxn>
            </a:cxnLst>
            <a:rect l="l" t="t" r="r" b="b"/>
            <a:pathLst>
              <a:path w="1058321" h="743795" extrusionOk="0">
                <a:moveTo>
                  <a:pt x="0" y="371898"/>
                </a:moveTo>
                <a:cubicBezTo>
                  <a:pt x="62070" y="170100"/>
                  <a:pt x="272340" y="1058"/>
                  <a:pt x="529161" y="0"/>
                </a:cubicBezTo>
                <a:cubicBezTo>
                  <a:pt x="819825" y="-26117"/>
                  <a:pt x="1039055" y="159182"/>
                  <a:pt x="1058322" y="371898"/>
                </a:cubicBezTo>
                <a:cubicBezTo>
                  <a:pt x="1078453" y="585171"/>
                  <a:pt x="855077" y="762489"/>
                  <a:pt x="529161" y="743796"/>
                </a:cubicBezTo>
                <a:cubicBezTo>
                  <a:pt x="282691" y="731469"/>
                  <a:pt x="34276" y="561944"/>
                  <a:pt x="0" y="371898"/>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Ellipse 12">
            <a:extLst>
              <a:ext uri="{FF2B5EF4-FFF2-40B4-BE49-F238E27FC236}">
                <a16:creationId xmlns:a16="http://schemas.microsoft.com/office/drawing/2014/main" id="{1A740215-660E-1FEB-D9F4-5433B5C82CE5}"/>
              </a:ext>
            </a:extLst>
          </p:cNvPr>
          <p:cNvSpPr/>
          <p:nvPr/>
        </p:nvSpPr>
        <p:spPr>
          <a:xfrm rot="10519779">
            <a:off x="475183" y="4293028"/>
            <a:ext cx="1104156" cy="676319"/>
          </a:xfrm>
          <a:custGeom>
            <a:avLst/>
            <a:gdLst>
              <a:gd name="csX0" fmla="*/ 0 w 1104156"/>
              <a:gd name="csY0" fmla="*/ 338160 h 676319"/>
              <a:gd name="csX1" fmla="*/ 552078 w 1104156"/>
              <a:gd name="csY1" fmla="*/ 0 h 676319"/>
              <a:gd name="csX2" fmla="*/ 1104156 w 1104156"/>
              <a:gd name="csY2" fmla="*/ 338160 h 676319"/>
              <a:gd name="csX3" fmla="*/ 552078 w 1104156"/>
              <a:gd name="csY3" fmla="*/ 676320 h 676319"/>
              <a:gd name="csX4" fmla="*/ 0 w 1104156"/>
              <a:gd name="csY4" fmla="*/ 338160 h 676319"/>
            </a:gdLst>
            <a:ahLst/>
            <a:cxnLst>
              <a:cxn ang="0">
                <a:pos x="csX0" y="csY0"/>
              </a:cxn>
              <a:cxn ang="0">
                <a:pos x="csX1" y="csY1"/>
              </a:cxn>
              <a:cxn ang="0">
                <a:pos x="csX2" y="csY2"/>
              </a:cxn>
              <a:cxn ang="0">
                <a:pos x="csX3" y="csY3"/>
              </a:cxn>
              <a:cxn ang="0">
                <a:pos x="csX4" y="csY4"/>
              </a:cxn>
            </a:cxnLst>
            <a:rect l="l" t="t" r="r" b="b"/>
            <a:pathLst>
              <a:path w="1104156" h="676319" extrusionOk="0">
                <a:moveTo>
                  <a:pt x="0" y="338160"/>
                </a:moveTo>
                <a:cubicBezTo>
                  <a:pt x="30826" y="153185"/>
                  <a:pt x="310169" y="1881"/>
                  <a:pt x="552078" y="0"/>
                </a:cubicBezTo>
                <a:cubicBezTo>
                  <a:pt x="855369" y="-26594"/>
                  <a:pt x="1067039" y="137294"/>
                  <a:pt x="1104156" y="338160"/>
                </a:cubicBezTo>
                <a:cubicBezTo>
                  <a:pt x="1113511" y="528582"/>
                  <a:pt x="887351" y="693181"/>
                  <a:pt x="552078" y="676320"/>
                </a:cubicBezTo>
                <a:cubicBezTo>
                  <a:pt x="276303" y="668476"/>
                  <a:pt x="28960" y="511953"/>
                  <a:pt x="0" y="33816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4" name="Ellipse 13">
            <a:extLst>
              <a:ext uri="{FF2B5EF4-FFF2-40B4-BE49-F238E27FC236}">
                <a16:creationId xmlns:a16="http://schemas.microsoft.com/office/drawing/2014/main" id="{0E519E30-E04F-9A95-E479-BAD32922A9A4}"/>
              </a:ext>
            </a:extLst>
          </p:cNvPr>
          <p:cNvSpPr/>
          <p:nvPr/>
        </p:nvSpPr>
        <p:spPr>
          <a:xfrm>
            <a:off x="526740" y="5248808"/>
            <a:ext cx="1058321" cy="644219"/>
          </a:xfrm>
          <a:custGeom>
            <a:avLst/>
            <a:gdLst>
              <a:gd name="csX0" fmla="*/ 0 w 1058321"/>
              <a:gd name="csY0" fmla="*/ 322110 h 644219"/>
              <a:gd name="csX1" fmla="*/ 529161 w 1058321"/>
              <a:gd name="csY1" fmla="*/ 0 h 644219"/>
              <a:gd name="csX2" fmla="*/ 1058322 w 1058321"/>
              <a:gd name="csY2" fmla="*/ 322110 h 644219"/>
              <a:gd name="csX3" fmla="*/ 529161 w 1058321"/>
              <a:gd name="csY3" fmla="*/ 644220 h 644219"/>
              <a:gd name="csX4" fmla="*/ 0 w 1058321"/>
              <a:gd name="csY4" fmla="*/ 322110 h 644219"/>
            </a:gdLst>
            <a:ahLst/>
            <a:cxnLst>
              <a:cxn ang="0">
                <a:pos x="csX0" y="csY0"/>
              </a:cxn>
              <a:cxn ang="0">
                <a:pos x="csX1" y="csY1"/>
              </a:cxn>
              <a:cxn ang="0">
                <a:pos x="csX2" y="csY2"/>
              </a:cxn>
              <a:cxn ang="0">
                <a:pos x="csX3" y="csY3"/>
              </a:cxn>
              <a:cxn ang="0">
                <a:pos x="csX4" y="csY4"/>
              </a:cxn>
            </a:cxnLst>
            <a:rect l="l" t="t" r="r" b="b"/>
            <a:pathLst>
              <a:path w="1058321" h="644219" fill="none" extrusionOk="0">
                <a:moveTo>
                  <a:pt x="0" y="322110"/>
                </a:moveTo>
                <a:cubicBezTo>
                  <a:pt x="-20108" y="123531"/>
                  <a:pt x="221459" y="-29875"/>
                  <a:pt x="529161" y="0"/>
                </a:cubicBezTo>
                <a:cubicBezTo>
                  <a:pt x="864427" y="5099"/>
                  <a:pt x="1030890" y="137372"/>
                  <a:pt x="1058322" y="322110"/>
                </a:cubicBezTo>
                <a:cubicBezTo>
                  <a:pt x="1032314" y="493054"/>
                  <a:pt x="801110" y="656554"/>
                  <a:pt x="529161" y="644220"/>
                </a:cubicBezTo>
                <a:cubicBezTo>
                  <a:pt x="224516" y="642449"/>
                  <a:pt x="-850" y="463251"/>
                  <a:pt x="0" y="322110"/>
                </a:cubicBezTo>
                <a:close/>
              </a:path>
              <a:path w="1058321" h="644219" stroke="0" extrusionOk="0">
                <a:moveTo>
                  <a:pt x="0" y="322110"/>
                </a:moveTo>
                <a:cubicBezTo>
                  <a:pt x="-37435" y="137898"/>
                  <a:pt x="185991" y="37128"/>
                  <a:pt x="529161" y="0"/>
                </a:cubicBezTo>
                <a:cubicBezTo>
                  <a:pt x="837996" y="-9550"/>
                  <a:pt x="1025883" y="116255"/>
                  <a:pt x="1058322" y="322110"/>
                </a:cubicBezTo>
                <a:cubicBezTo>
                  <a:pt x="1083951" y="506005"/>
                  <a:pt x="874400" y="601952"/>
                  <a:pt x="529161" y="644220"/>
                </a:cubicBezTo>
                <a:cubicBezTo>
                  <a:pt x="247256" y="618294"/>
                  <a:pt x="-35387" y="510841"/>
                  <a:pt x="0" y="322110"/>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TOP 5</a:t>
            </a:r>
            <a:endParaRPr lang="de-DE" sz="2000" b="1" dirty="0">
              <a:solidFill>
                <a:schemeClr val="tx1"/>
              </a:solidFill>
              <a:latin typeface="+mj-lt"/>
            </a:endParaRPr>
          </a:p>
        </p:txBody>
      </p:sp>
      <p:sp>
        <p:nvSpPr>
          <p:cNvPr id="18" name="Ellipse 17">
            <a:extLst>
              <a:ext uri="{FF2B5EF4-FFF2-40B4-BE49-F238E27FC236}">
                <a16:creationId xmlns:a16="http://schemas.microsoft.com/office/drawing/2014/main" id="{E4D35101-12F7-786C-4411-FC94B989BF33}"/>
              </a:ext>
            </a:extLst>
          </p:cNvPr>
          <p:cNvSpPr/>
          <p:nvPr/>
        </p:nvSpPr>
        <p:spPr>
          <a:xfrm>
            <a:off x="429085" y="5204149"/>
            <a:ext cx="1058321" cy="743795"/>
          </a:xfrm>
          <a:custGeom>
            <a:avLst/>
            <a:gdLst>
              <a:gd name="csX0" fmla="*/ 0 w 1058321"/>
              <a:gd name="csY0" fmla="*/ 371898 h 743795"/>
              <a:gd name="csX1" fmla="*/ 529161 w 1058321"/>
              <a:gd name="csY1" fmla="*/ 0 h 743795"/>
              <a:gd name="csX2" fmla="*/ 1058322 w 1058321"/>
              <a:gd name="csY2" fmla="*/ 371898 h 743795"/>
              <a:gd name="csX3" fmla="*/ 529161 w 1058321"/>
              <a:gd name="csY3" fmla="*/ 743796 h 743795"/>
              <a:gd name="csX4" fmla="*/ 0 w 1058321"/>
              <a:gd name="csY4" fmla="*/ 371898 h 743795"/>
            </a:gdLst>
            <a:ahLst/>
            <a:cxnLst>
              <a:cxn ang="0">
                <a:pos x="csX0" y="csY0"/>
              </a:cxn>
              <a:cxn ang="0">
                <a:pos x="csX1" y="csY1"/>
              </a:cxn>
              <a:cxn ang="0">
                <a:pos x="csX2" y="csY2"/>
              </a:cxn>
              <a:cxn ang="0">
                <a:pos x="csX3" y="csY3"/>
              </a:cxn>
              <a:cxn ang="0">
                <a:pos x="csX4" y="csY4"/>
              </a:cxn>
            </a:cxnLst>
            <a:rect l="l" t="t" r="r" b="b"/>
            <a:pathLst>
              <a:path w="1058321" h="743795" extrusionOk="0">
                <a:moveTo>
                  <a:pt x="0" y="371898"/>
                </a:moveTo>
                <a:cubicBezTo>
                  <a:pt x="62070" y="170100"/>
                  <a:pt x="272340" y="1058"/>
                  <a:pt x="529161" y="0"/>
                </a:cubicBezTo>
                <a:cubicBezTo>
                  <a:pt x="819825" y="-26117"/>
                  <a:pt x="1039055" y="159182"/>
                  <a:pt x="1058322" y="371898"/>
                </a:cubicBezTo>
                <a:cubicBezTo>
                  <a:pt x="1078453" y="585171"/>
                  <a:pt x="855077" y="762489"/>
                  <a:pt x="529161" y="743796"/>
                </a:cubicBezTo>
                <a:cubicBezTo>
                  <a:pt x="282691" y="731469"/>
                  <a:pt x="34276" y="561944"/>
                  <a:pt x="0" y="371898"/>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9" name="Ellipse 18">
            <a:extLst>
              <a:ext uri="{FF2B5EF4-FFF2-40B4-BE49-F238E27FC236}">
                <a16:creationId xmlns:a16="http://schemas.microsoft.com/office/drawing/2014/main" id="{E7C70675-1E0F-8998-65D1-9E52F0F4F61B}"/>
              </a:ext>
            </a:extLst>
          </p:cNvPr>
          <p:cNvSpPr/>
          <p:nvPr/>
        </p:nvSpPr>
        <p:spPr>
          <a:xfrm rot="10519779">
            <a:off x="475183" y="5301138"/>
            <a:ext cx="1104156" cy="676321"/>
          </a:xfrm>
          <a:custGeom>
            <a:avLst/>
            <a:gdLst>
              <a:gd name="csX0" fmla="*/ 0 w 1104156"/>
              <a:gd name="csY0" fmla="*/ 338161 h 676321"/>
              <a:gd name="csX1" fmla="*/ 552078 w 1104156"/>
              <a:gd name="csY1" fmla="*/ 0 h 676321"/>
              <a:gd name="csX2" fmla="*/ 1104156 w 1104156"/>
              <a:gd name="csY2" fmla="*/ 338161 h 676321"/>
              <a:gd name="csX3" fmla="*/ 552078 w 1104156"/>
              <a:gd name="csY3" fmla="*/ 676322 h 676321"/>
              <a:gd name="csX4" fmla="*/ 0 w 1104156"/>
              <a:gd name="csY4" fmla="*/ 338161 h 676321"/>
            </a:gdLst>
            <a:ahLst/>
            <a:cxnLst>
              <a:cxn ang="0">
                <a:pos x="csX0" y="csY0"/>
              </a:cxn>
              <a:cxn ang="0">
                <a:pos x="csX1" y="csY1"/>
              </a:cxn>
              <a:cxn ang="0">
                <a:pos x="csX2" y="csY2"/>
              </a:cxn>
              <a:cxn ang="0">
                <a:pos x="csX3" y="csY3"/>
              </a:cxn>
              <a:cxn ang="0">
                <a:pos x="csX4" y="csY4"/>
              </a:cxn>
            </a:cxnLst>
            <a:rect l="l" t="t" r="r" b="b"/>
            <a:pathLst>
              <a:path w="1104156" h="676321" extrusionOk="0">
                <a:moveTo>
                  <a:pt x="0" y="338161"/>
                </a:moveTo>
                <a:cubicBezTo>
                  <a:pt x="27518" y="152994"/>
                  <a:pt x="307929" y="1814"/>
                  <a:pt x="552078" y="0"/>
                </a:cubicBezTo>
                <a:cubicBezTo>
                  <a:pt x="855369" y="-26594"/>
                  <a:pt x="1067039" y="137295"/>
                  <a:pt x="1104156" y="338161"/>
                </a:cubicBezTo>
                <a:cubicBezTo>
                  <a:pt x="1112818" y="528312"/>
                  <a:pt x="882283" y="690369"/>
                  <a:pt x="552078" y="676322"/>
                </a:cubicBezTo>
                <a:cubicBezTo>
                  <a:pt x="276303" y="668478"/>
                  <a:pt x="28960" y="511954"/>
                  <a:pt x="0" y="338161"/>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0" name="Datumsplatzhalter 19">
            <a:extLst>
              <a:ext uri="{FF2B5EF4-FFF2-40B4-BE49-F238E27FC236}">
                <a16:creationId xmlns:a16="http://schemas.microsoft.com/office/drawing/2014/main" id="{504C8ADB-25BC-4E35-8D6A-6DC3A2425DE0}"/>
              </a:ext>
            </a:extLst>
          </p:cNvPr>
          <p:cNvSpPr>
            <a:spLocks noGrp="1"/>
          </p:cNvSpPr>
          <p:nvPr>
            <p:ph type="dt" sz="half" idx="10"/>
          </p:nvPr>
        </p:nvSpPr>
        <p:spPr/>
        <p:txBody>
          <a:bodyPr/>
          <a:lstStyle/>
          <a:p>
            <a:r>
              <a:rPr lang="de-DE">
                <a:solidFill>
                  <a:srgbClr val="B3D04A"/>
                </a:solidFill>
                <a:latin typeface="+mj-lt"/>
              </a:rPr>
              <a:t>23.06.2026</a:t>
            </a:r>
            <a:endParaRPr lang="de-DE" dirty="0">
              <a:solidFill>
                <a:srgbClr val="B3D04A"/>
              </a:solidFill>
              <a:latin typeface="+mj-lt"/>
            </a:endParaRPr>
          </a:p>
        </p:txBody>
      </p:sp>
      <p:sp>
        <p:nvSpPr>
          <p:cNvPr id="22" name="Foliennummernplatzhalter 21">
            <a:extLst>
              <a:ext uri="{FF2B5EF4-FFF2-40B4-BE49-F238E27FC236}">
                <a16:creationId xmlns:a16="http://schemas.microsoft.com/office/drawing/2014/main" id="{A9EF7E4A-8CB6-ADB0-EDD4-B8AAB2CC6184}"/>
              </a:ext>
            </a:extLst>
          </p:cNvPr>
          <p:cNvSpPr>
            <a:spLocks noGrp="1"/>
          </p:cNvSpPr>
          <p:nvPr>
            <p:ph type="sldNum" sz="quarter" idx="12"/>
          </p:nvPr>
        </p:nvSpPr>
        <p:spPr/>
        <p:txBody>
          <a:bodyPr/>
          <a:lstStyle/>
          <a:p>
            <a:fld id="{FF26D450-241C-49D8-A09E-EB203266E317}" type="slidenum">
              <a:rPr lang="de-DE" smtClean="0">
                <a:solidFill>
                  <a:srgbClr val="B3D04A"/>
                </a:solidFill>
                <a:latin typeface="+mj-lt"/>
              </a:rPr>
              <a:t>4</a:t>
            </a:fld>
            <a:endParaRPr lang="de-DE" dirty="0">
              <a:solidFill>
                <a:srgbClr val="B3D04A"/>
              </a:solidFill>
              <a:latin typeface="+mj-lt"/>
            </a:endParaRPr>
          </a:p>
        </p:txBody>
      </p:sp>
      <p:sp>
        <p:nvSpPr>
          <p:cNvPr id="8" name="Fußzeilenplatzhalter 17">
            <a:extLst>
              <a:ext uri="{FF2B5EF4-FFF2-40B4-BE49-F238E27FC236}">
                <a16:creationId xmlns:a16="http://schemas.microsoft.com/office/drawing/2014/main" id="{C7A15D32-CF7E-2D12-3A39-173B128E76EA}"/>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9" name="Ellipse 8">
            <a:extLst>
              <a:ext uri="{FF2B5EF4-FFF2-40B4-BE49-F238E27FC236}">
                <a16:creationId xmlns:a16="http://schemas.microsoft.com/office/drawing/2014/main" id="{18FBB263-EA5E-8B59-99EE-120896F2233B}"/>
              </a:ext>
            </a:extLst>
          </p:cNvPr>
          <p:cNvSpPr/>
          <p:nvPr/>
        </p:nvSpPr>
        <p:spPr>
          <a:xfrm>
            <a:off x="513856" y="3213956"/>
            <a:ext cx="1058321" cy="644219"/>
          </a:xfrm>
          <a:custGeom>
            <a:avLst/>
            <a:gdLst>
              <a:gd name="csX0" fmla="*/ 0 w 1058321"/>
              <a:gd name="csY0" fmla="*/ 322110 h 644219"/>
              <a:gd name="csX1" fmla="*/ 529161 w 1058321"/>
              <a:gd name="csY1" fmla="*/ 0 h 644219"/>
              <a:gd name="csX2" fmla="*/ 1058322 w 1058321"/>
              <a:gd name="csY2" fmla="*/ 322110 h 644219"/>
              <a:gd name="csX3" fmla="*/ 529161 w 1058321"/>
              <a:gd name="csY3" fmla="*/ 644220 h 644219"/>
              <a:gd name="csX4" fmla="*/ 0 w 1058321"/>
              <a:gd name="csY4" fmla="*/ 322110 h 644219"/>
            </a:gdLst>
            <a:ahLst/>
            <a:cxnLst>
              <a:cxn ang="0">
                <a:pos x="csX0" y="csY0"/>
              </a:cxn>
              <a:cxn ang="0">
                <a:pos x="csX1" y="csY1"/>
              </a:cxn>
              <a:cxn ang="0">
                <a:pos x="csX2" y="csY2"/>
              </a:cxn>
              <a:cxn ang="0">
                <a:pos x="csX3" y="csY3"/>
              </a:cxn>
              <a:cxn ang="0">
                <a:pos x="csX4" y="csY4"/>
              </a:cxn>
            </a:cxnLst>
            <a:rect l="l" t="t" r="r" b="b"/>
            <a:pathLst>
              <a:path w="1058321" h="644219" fill="none" extrusionOk="0">
                <a:moveTo>
                  <a:pt x="0" y="322110"/>
                </a:moveTo>
                <a:cubicBezTo>
                  <a:pt x="-20108" y="123531"/>
                  <a:pt x="221459" y="-29875"/>
                  <a:pt x="529161" y="0"/>
                </a:cubicBezTo>
                <a:cubicBezTo>
                  <a:pt x="864427" y="5099"/>
                  <a:pt x="1030890" y="137372"/>
                  <a:pt x="1058322" y="322110"/>
                </a:cubicBezTo>
                <a:cubicBezTo>
                  <a:pt x="1032314" y="493054"/>
                  <a:pt x="801110" y="656554"/>
                  <a:pt x="529161" y="644220"/>
                </a:cubicBezTo>
                <a:cubicBezTo>
                  <a:pt x="224516" y="642449"/>
                  <a:pt x="-850" y="463251"/>
                  <a:pt x="0" y="322110"/>
                </a:cubicBezTo>
                <a:close/>
              </a:path>
              <a:path w="1058321" h="644219" stroke="0" extrusionOk="0">
                <a:moveTo>
                  <a:pt x="0" y="322110"/>
                </a:moveTo>
                <a:cubicBezTo>
                  <a:pt x="-37435" y="137898"/>
                  <a:pt x="185991" y="37128"/>
                  <a:pt x="529161" y="0"/>
                </a:cubicBezTo>
                <a:cubicBezTo>
                  <a:pt x="837996" y="-9550"/>
                  <a:pt x="1025883" y="116255"/>
                  <a:pt x="1058322" y="322110"/>
                </a:cubicBezTo>
                <a:cubicBezTo>
                  <a:pt x="1083951" y="506005"/>
                  <a:pt x="874400" y="601952"/>
                  <a:pt x="529161" y="644220"/>
                </a:cubicBezTo>
                <a:cubicBezTo>
                  <a:pt x="247256" y="618294"/>
                  <a:pt x="-35387" y="510841"/>
                  <a:pt x="0" y="322110"/>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TOP 3</a:t>
            </a:r>
            <a:endParaRPr lang="de-DE" sz="2000" b="1" dirty="0">
              <a:solidFill>
                <a:schemeClr val="tx1"/>
              </a:solidFill>
              <a:latin typeface="+mj-lt"/>
            </a:endParaRPr>
          </a:p>
        </p:txBody>
      </p:sp>
      <p:sp>
        <p:nvSpPr>
          <p:cNvPr id="10" name="Ellipse 9">
            <a:extLst>
              <a:ext uri="{FF2B5EF4-FFF2-40B4-BE49-F238E27FC236}">
                <a16:creationId xmlns:a16="http://schemas.microsoft.com/office/drawing/2014/main" id="{ABC616F9-8B28-2753-2310-A55C0FA72342}"/>
              </a:ext>
            </a:extLst>
          </p:cNvPr>
          <p:cNvSpPr/>
          <p:nvPr/>
        </p:nvSpPr>
        <p:spPr>
          <a:xfrm>
            <a:off x="416201" y="3169297"/>
            <a:ext cx="1058321" cy="743795"/>
          </a:xfrm>
          <a:custGeom>
            <a:avLst/>
            <a:gdLst>
              <a:gd name="csX0" fmla="*/ 0 w 1058321"/>
              <a:gd name="csY0" fmla="*/ 371898 h 743795"/>
              <a:gd name="csX1" fmla="*/ 529161 w 1058321"/>
              <a:gd name="csY1" fmla="*/ 0 h 743795"/>
              <a:gd name="csX2" fmla="*/ 1058322 w 1058321"/>
              <a:gd name="csY2" fmla="*/ 371898 h 743795"/>
              <a:gd name="csX3" fmla="*/ 529161 w 1058321"/>
              <a:gd name="csY3" fmla="*/ 743796 h 743795"/>
              <a:gd name="csX4" fmla="*/ 0 w 1058321"/>
              <a:gd name="csY4" fmla="*/ 371898 h 743795"/>
            </a:gdLst>
            <a:ahLst/>
            <a:cxnLst>
              <a:cxn ang="0">
                <a:pos x="csX0" y="csY0"/>
              </a:cxn>
              <a:cxn ang="0">
                <a:pos x="csX1" y="csY1"/>
              </a:cxn>
              <a:cxn ang="0">
                <a:pos x="csX2" y="csY2"/>
              </a:cxn>
              <a:cxn ang="0">
                <a:pos x="csX3" y="csY3"/>
              </a:cxn>
              <a:cxn ang="0">
                <a:pos x="csX4" y="csY4"/>
              </a:cxn>
            </a:cxnLst>
            <a:rect l="l" t="t" r="r" b="b"/>
            <a:pathLst>
              <a:path w="1058321" h="743795" extrusionOk="0">
                <a:moveTo>
                  <a:pt x="0" y="371898"/>
                </a:moveTo>
                <a:cubicBezTo>
                  <a:pt x="62070" y="170100"/>
                  <a:pt x="272340" y="1058"/>
                  <a:pt x="529161" y="0"/>
                </a:cubicBezTo>
                <a:cubicBezTo>
                  <a:pt x="819825" y="-26117"/>
                  <a:pt x="1039055" y="159182"/>
                  <a:pt x="1058322" y="371898"/>
                </a:cubicBezTo>
                <a:cubicBezTo>
                  <a:pt x="1078453" y="585171"/>
                  <a:pt x="855077" y="762489"/>
                  <a:pt x="529161" y="743796"/>
                </a:cubicBezTo>
                <a:cubicBezTo>
                  <a:pt x="282691" y="731469"/>
                  <a:pt x="34276" y="561944"/>
                  <a:pt x="0" y="371898"/>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1" name="Ellipse 20">
            <a:extLst>
              <a:ext uri="{FF2B5EF4-FFF2-40B4-BE49-F238E27FC236}">
                <a16:creationId xmlns:a16="http://schemas.microsoft.com/office/drawing/2014/main" id="{80CD05F1-97A1-FE73-A859-017BD12109AD}"/>
              </a:ext>
            </a:extLst>
          </p:cNvPr>
          <p:cNvSpPr/>
          <p:nvPr/>
        </p:nvSpPr>
        <p:spPr>
          <a:xfrm rot="10519779">
            <a:off x="462299" y="3266286"/>
            <a:ext cx="1104156" cy="676319"/>
          </a:xfrm>
          <a:custGeom>
            <a:avLst/>
            <a:gdLst>
              <a:gd name="csX0" fmla="*/ 0 w 1104156"/>
              <a:gd name="csY0" fmla="*/ 338160 h 676319"/>
              <a:gd name="csX1" fmla="*/ 552078 w 1104156"/>
              <a:gd name="csY1" fmla="*/ 0 h 676319"/>
              <a:gd name="csX2" fmla="*/ 1104156 w 1104156"/>
              <a:gd name="csY2" fmla="*/ 338160 h 676319"/>
              <a:gd name="csX3" fmla="*/ 552078 w 1104156"/>
              <a:gd name="csY3" fmla="*/ 676320 h 676319"/>
              <a:gd name="csX4" fmla="*/ 0 w 1104156"/>
              <a:gd name="csY4" fmla="*/ 338160 h 676319"/>
            </a:gdLst>
            <a:ahLst/>
            <a:cxnLst>
              <a:cxn ang="0">
                <a:pos x="csX0" y="csY0"/>
              </a:cxn>
              <a:cxn ang="0">
                <a:pos x="csX1" y="csY1"/>
              </a:cxn>
              <a:cxn ang="0">
                <a:pos x="csX2" y="csY2"/>
              </a:cxn>
              <a:cxn ang="0">
                <a:pos x="csX3" y="csY3"/>
              </a:cxn>
              <a:cxn ang="0">
                <a:pos x="csX4" y="csY4"/>
              </a:cxn>
            </a:cxnLst>
            <a:rect l="l" t="t" r="r" b="b"/>
            <a:pathLst>
              <a:path w="1104156" h="676319" extrusionOk="0">
                <a:moveTo>
                  <a:pt x="0" y="338160"/>
                </a:moveTo>
                <a:cubicBezTo>
                  <a:pt x="30826" y="153185"/>
                  <a:pt x="310169" y="1881"/>
                  <a:pt x="552078" y="0"/>
                </a:cubicBezTo>
                <a:cubicBezTo>
                  <a:pt x="855369" y="-26594"/>
                  <a:pt x="1067039" y="137294"/>
                  <a:pt x="1104156" y="338160"/>
                </a:cubicBezTo>
                <a:cubicBezTo>
                  <a:pt x="1113511" y="528582"/>
                  <a:pt x="887351" y="693181"/>
                  <a:pt x="552078" y="676320"/>
                </a:cubicBezTo>
                <a:cubicBezTo>
                  <a:pt x="276303" y="668476"/>
                  <a:pt x="28960" y="511953"/>
                  <a:pt x="0" y="33816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Tree>
    <p:extLst>
      <p:ext uri="{BB962C8B-B14F-4D97-AF65-F5344CB8AC3E}">
        <p14:creationId xmlns:p14="http://schemas.microsoft.com/office/powerpoint/2010/main" val="145703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C139-ED8B-9594-C89B-92105659844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4" name="Rechteck 3">
            <a:extLst>
              <a:ext uri="{FF2B5EF4-FFF2-40B4-BE49-F238E27FC236}">
                <a16:creationId xmlns:a16="http://schemas.microsoft.com/office/drawing/2014/main" id="{7A4F6665-3D57-6A0E-7788-0321F4E1DC81}"/>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Datumsplatzhalter 13">
            <a:extLst>
              <a:ext uri="{FF2B5EF4-FFF2-40B4-BE49-F238E27FC236}">
                <a16:creationId xmlns:a16="http://schemas.microsoft.com/office/drawing/2014/main" id="{7413CC83-7142-3760-9E75-32B9FC34473F}"/>
              </a:ext>
            </a:extLst>
          </p:cNvPr>
          <p:cNvSpPr>
            <a:spLocks noGrp="1"/>
          </p:cNvSpPr>
          <p:nvPr>
            <p:ph type="dt" sz="half" idx="10"/>
          </p:nvPr>
        </p:nvSpPr>
        <p:spPr/>
        <p:txBody>
          <a:bodyPr/>
          <a:lstStyle/>
          <a:p>
            <a:r>
              <a:rPr lang="de-DE" dirty="0"/>
              <a:t>23.06.2026</a:t>
            </a:r>
          </a:p>
        </p:txBody>
      </p:sp>
      <p:sp>
        <p:nvSpPr>
          <p:cNvPr id="19" name="Foliennummernplatzhalter 18">
            <a:extLst>
              <a:ext uri="{FF2B5EF4-FFF2-40B4-BE49-F238E27FC236}">
                <a16:creationId xmlns:a16="http://schemas.microsoft.com/office/drawing/2014/main" id="{A4F2A81E-458F-FB67-02AD-840B50BDA8FD}"/>
              </a:ext>
            </a:extLst>
          </p:cNvPr>
          <p:cNvSpPr>
            <a:spLocks noGrp="1"/>
          </p:cNvSpPr>
          <p:nvPr>
            <p:ph type="sldNum" sz="quarter" idx="12"/>
          </p:nvPr>
        </p:nvSpPr>
        <p:spPr/>
        <p:txBody>
          <a:bodyPr/>
          <a:lstStyle/>
          <a:p>
            <a:fld id="{FF26D450-241C-49D8-A09E-EB203266E317}" type="slidenum">
              <a:rPr lang="de-DE" smtClean="0"/>
              <a:t>5</a:t>
            </a:fld>
            <a:endParaRPr lang="de-DE"/>
          </a:p>
        </p:txBody>
      </p:sp>
      <p:sp>
        <p:nvSpPr>
          <p:cNvPr id="3" name="Inhaltsplatzhalter 2">
            <a:extLst>
              <a:ext uri="{FF2B5EF4-FFF2-40B4-BE49-F238E27FC236}">
                <a16:creationId xmlns:a16="http://schemas.microsoft.com/office/drawing/2014/main" id="{1EDEBD84-8F9F-1CA6-16C0-683D4A73C624}"/>
              </a:ext>
            </a:extLst>
          </p:cNvPr>
          <p:cNvSpPr txBox="1">
            <a:spLocks/>
          </p:cNvSpPr>
          <p:nvPr/>
        </p:nvSpPr>
        <p:spPr>
          <a:xfrm>
            <a:off x="496390" y="1456508"/>
            <a:ext cx="5103220"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pPr>
            <a:r>
              <a:rPr lang="de-DE" sz="1600" b="1" dirty="0">
                <a:solidFill>
                  <a:srgbClr val="ADC217"/>
                </a:solidFill>
                <a:latin typeface="+mj-lt"/>
                <a:sym typeface="Wingdings" panose="05000000000000000000" pitchFamily="2" charset="2"/>
              </a:rPr>
              <a:t>Nachlese: Landesweites Beiratstreffen am 19.02.2026</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Rd. 60 Teilnehmende, darunter Ministerin Cornelia Schmachtenberg</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Themenschwerpunkte: </a:t>
            </a:r>
          </a:p>
          <a:p>
            <a:pPr lvl="1" fontAlgn="auto">
              <a:lnSpc>
                <a:spcPct val="150000"/>
              </a:lnSpc>
              <a:spcBef>
                <a:spcPts val="0"/>
              </a:spcBef>
              <a:spcAft>
                <a:spcPts val="0"/>
              </a:spcAft>
              <a:buFont typeface="Symbol" panose="05050102010706020507" pitchFamily="18" charset="2"/>
              <a:buChar char="-"/>
            </a:pPr>
            <a:r>
              <a:rPr lang="de-DE" sz="1600" dirty="0">
                <a:solidFill>
                  <a:prstClr val="black"/>
                </a:solidFill>
                <a:latin typeface="+mj-lt"/>
                <a:sym typeface="Wingdings" panose="05000000000000000000" pitchFamily="2" charset="2"/>
              </a:rPr>
              <a:t>Wahl der stellvertretenden Sprecher der Vorstände </a:t>
            </a:r>
          </a:p>
          <a:p>
            <a:pPr lvl="1" fontAlgn="auto">
              <a:lnSpc>
                <a:spcPct val="150000"/>
              </a:lnSpc>
              <a:spcBef>
                <a:spcPts val="0"/>
              </a:spcBef>
              <a:spcAft>
                <a:spcPts val="0"/>
              </a:spcAft>
              <a:buFont typeface="Symbol" panose="05050102010706020507" pitchFamily="18" charset="2"/>
              <a:buChar char="-"/>
            </a:pPr>
            <a:r>
              <a:rPr lang="de-DE" sz="1600" dirty="0">
                <a:solidFill>
                  <a:prstClr val="black"/>
                </a:solidFill>
                <a:latin typeface="+mj-lt"/>
                <a:sym typeface="Wingdings" panose="05000000000000000000" pitchFamily="2" charset="2"/>
              </a:rPr>
              <a:t>Sachstand zur Mittelsituation LLnL</a:t>
            </a:r>
          </a:p>
          <a:p>
            <a:pPr lvl="1" fontAlgn="auto">
              <a:lnSpc>
                <a:spcPct val="150000"/>
              </a:lnSpc>
              <a:spcBef>
                <a:spcPts val="0"/>
              </a:spcBef>
              <a:spcAft>
                <a:spcPts val="0"/>
              </a:spcAft>
              <a:buFont typeface="Symbol" panose="05050102010706020507" pitchFamily="18" charset="2"/>
              <a:buChar char="-"/>
            </a:pPr>
            <a:r>
              <a:rPr lang="de-DE" sz="1600" dirty="0">
                <a:solidFill>
                  <a:prstClr val="black"/>
                </a:solidFill>
                <a:latin typeface="+mj-lt"/>
                <a:sym typeface="Wingdings" panose="05000000000000000000" pitchFamily="2" charset="2"/>
              </a:rPr>
              <a:t>Aktuelle Informationen des MLLEV u.a. Beantragung Änderung GAP-Strategieplan, </a:t>
            </a:r>
            <a:r>
              <a:rPr lang="de-DE" sz="1600" b="1" dirty="0">
                <a:solidFill>
                  <a:prstClr val="black"/>
                </a:solidFill>
                <a:latin typeface="+mj-lt"/>
                <a:sym typeface="Wingdings" panose="05000000000000000000" pitchFamily="2" charset="2"/>
              </a:rPr>
              <a:t>Auswirkungen Änderung </a:t>
            </a:r>
            <a:r>
              <a:rPr lang="de-DE" sz="1600" b="1" dirty="0" err="1">
                <a:solidFill>
                  <a:prstClr val="black"/>
                </a:solidFill>
                <a:latin typeface="+mj-lt"/>
                <a:sym typeface="Wingdings" panose="05000000000000000000" pitchFamily="2" charset="2"/>
              </a:rPr>
              <a:t>ZBau</a:t>
            </a:r>
            <a:r>
              <a:rPr lang="de-DE" sz="1600" b="1" dirty="0">
                <a:solidFill>
                  <a:prstClr val="black"/>
                </a:solidFill>
                <a:latin typeface="+mj-lt"/>
                <a:sym typeface="Wingdings" panose="05000000000000000000" pitchFamily="2" charset="2"/>
              </a:rPr>
              <a:t>, Bürokratieabbau</a:t>
            </a:r>
            <a:r>
              <a:rPr lang="de-DE" sz="1600" dirty="0">
                <a:solidFill>
                  <a:prstClr val="black"/>
                </a:solidFill>
                <a:latin typeface="+mj-lt"/>
                <a:sym typeface="Wingdings" panose="05000000000000000000" pitchFamily="2" charset="2"/>
              </a:rPr>
              <a:t>, </a:t>
            </a:r>
            <a:r>
              <a:rPr lang="de-DE" sz="1600" dirty="0">
                <a:solidFill>
                  <a:prstClr val="black"/>
                </a:solidFill>
                <a:latin typeface="+mj-lt"/>
              </a:rPr>
              <a:t>Vorzeitiger Maßnahmenbeginn für Kommunen möglich, aber: eigenes Risiko!</a:t>
            </a:r>
          </a:p>
          <a:p>
            <a:pPr lvl="1" fontAlgn="auto">
              <a:lnSpc>
                <a:spcPct val="150000"/>
              </a:lnSpc>
              <a:spcBef>
                <a:spcPts val="0"/>
              </a:spcBef>
              <a:spcAft>
                <a:spcPts val="0"/>
              </a:spcAft>
              <a:buFont typeface="Symbol" panose="05050102010706020507" pitchFamily="18" charset="2"/>
              <a:buChar char="-"/>
            </a:pPr>
            <a:r>
              <a:rPr lang="de-DE" sz="1600" dirty="0">
                <a:solidFill>
                  <a:prstClr val="black"/>
                </a:solidFill>
                <a:latin typeface="+mj-lt"/>
              </a:rPr>
              <a:t>Treffen zwischen LEADER-Region aus Brandenburg und Regionalmanagements aus SH (Sept. 2026)</a:t>
            </a:r>
            <a:endParaRPr lang="de-DE" sz="1600" dirty="0">
              <a:solidFill>
                <a:prstClr val="black"/>
              </a:solidFill>
              <a:latin typeface="+mj-lt"/>
              <a:sym typeface="Wingdings" panose="05000000000000000000" pitchFamily="2" charset="2"/>
            </a:endParaRPr>
          </a:p>
          <a:p>
            <a:pPr marL="0" indent="0" fontAlgn="auto">
              <a:lnSpc>
                <a:spcPct val="150000"/>
              </a:lnSpc>
              <a:spcBef>
                <a:spcPts val="0"/>
              </a:spcBef>
              <a:spcAft>
                <a:spcPts val="0"/>
              </a:spcAft>
              <a:buNone/>
            </a:pPr>
            <a:endParaRPr lang="de-DE" sz="1600" dirty="0">
              <a:solidFill>
                <a:prstClr val="black"/>
              </a:solidFill>
              <a:latin typeface="+mj-lt"/>
              <a:sym typeface="Wingdings" panose="05000000000000000000" pitchFamily="2" charset="2"/>
            </a:endParaRPr>
          </a:p>
        </p:txBody>
      </p:sp>
      <p:sp>
        <p:nvSpPr>
          <p:cNvPr id="5" name="Fußzeilenplatzhalter 4">
            <a:extLst>
              <a:ext uri="{FF2B5EF4-FFF2-40B4-BE49-F238E27FC236}">
                <a16:creationId xmlns:a16="http://schemas.microsoft.com/office/drawing/2014/main" id="{4C529A8A-5370-0108-9602-6DD93CD34D99}"/>
              </a:ext>
            </a:extLst>
          </p:cNvPr>
          <p:cNvSpPr>
            <a:spLocks noGrp="1"/>
          </p:cNvSpPr>
          <p:nvPr>
            <p:ph type="ftr" sz="quarter" idx="11"/>
          </p:nvPr>
        </p:nvSpPr>
        <p:spPr>
          <a:xfrm>
            <a:off x="4038600" y="6356350"/>
            <a:ext cx="4649688" cy="365125"/>
          </a:xfrm>
        </p:spPr>
        <p:txBody>
          <a:bodyPr/>
          <a:lstStyle/>
          <a:p>
            <a:r>
              <a:rPr lang="de-DE" dirty="0"/>
              <a:t>Holsteiner Auenland - LAG AktivRegion e.V. | Mitgliederversammlung</a:t>
            </a:r>
          </a:p>
        </p:txBody>
      </p:sp>
      <p:pic>
        <p:nvPicPr>
          <p:cNvPr id="7" name="Grafik 6">
            <a:extLst>
              <a:ext uri="{FF2B5EF4-FFF2-40B4-BE49-F238E27FC236}">
                <a16:creationId xmlns:a16="http://schemas.microsoft.com/office/drawing/2014/main" id="{42020A24-5079-C5A8-B985-B1680F19A3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9610" y="2709768"/>
            <a:ext cx="6096000" cy="2816352"/>
          </a:xfrm>
          <a:prstGeom prst="roundRect">
            <a:avLst/>
          </a:prstGeom>
        </p:spPr>
      </p:pic>
      <p:sp>
        <p:nvSpPr>
          <p:cNvPr id="16" name="Ellipse 15">
            <a:extLst>
              <a:ext uri="{FF2B5EF4-FFF2-40B4-BE49-F238E27FC236}">
                <a16:creationId xmlns:a16="http://schemas.microsoft.com/office/drawing/2014/main" id="{E61E71C5-73EA-A750-B23A-E238DE65B85E}"/>
              </a:ext>
            </a:extLst>
          </p:cNvPr>
          <p:cNvSpPr/>
          <p:nvPr/>
        </p:nvSpPr>
        <p:spPr>
          <a:xfrm>
            <a:off x="9357459" y="1530492"/>
            <a:ext cx="2494625" cy="861134"/>
          </a:xfrm>
          <a:custGeom>
            <a:avLst/>
            <a:gdLst>
              <a:gd name="csX0" fmla="*/ 0 w 2494625"/>
              <a:gd name="csY0" fmla="*/ 430567 h 861134"/>
              <a:gd name="csX1" fmla="*/ 1247313 w 2494625"/>
              <a:gd name="csY1" fmla="*/ 0 h 861134"/>
              <a:gd name="csX2" fmla="*/ 2494626 w 2494625"/>
              <a:gd name="csY2" fmla="*/ 430567 h 861134"/>
              <a:gd name="csX3" fmla="*/ 1247313 w 2494625"/>
              <a:gd name="csY3" fmla="*/ 861134 h 861134"/>
              <a:gd name="csX4" fmla="*/ 0 w 2494625"/>
              <a:gd name="csY4" fmla="*/ 430567 h 861134"/>
            </a:gdLst>
            <a:ahLst/>
            <a:cxnLst>
              <a:cxn ang="0">
                <a:pos x="csX0" y="csY0"/>
              </a:cxn>
              <a:cxn ang="0">
                <a:pos x="csX1" y="csY1"/>
              </a:cxn>
              <a:cxn ang="0">
                <a:pos x="csX2" y="csY2"/>
              </a:cxn>
              <a:cxn ang="0">
                <a:pos x="csX3" y="csY3"/>
              </a:cxn>
              <a:cxn ang="0">
                <a:pos x="csX4" y="csY4"/>
              </a:cxn>
            </a:cxnLst>
            <a:rect l="l" t="t" r="r" b="b"/>
            <a:pathLst>
              <a:path w="2494625" h="861134" fill="none" extrusionOk="0">
                <a:moveTo>
                  <a:pt x="0" y="430567"/>
                </a:moveTo>
                <a:cubicBezTo>
                  <a:pt x="-82735" y="107668"/>
                  <a:pt x="533235" y="-48728"/>
                  <a:pt x="1247313" y="0"/>
                </a:cubicBezTo>
                <a:cubicBezTo>
                  <a:pt x="1952008" y="1876"/>
                  <a:pt x="2453679" y="182559"/>
                  <a:pt x="2494626" y="430567"/>
                </a:cubicBezTo>
                <a:cubicBezTo>
                  <a:pt x="2410131" y="645778"/>
                  <a:pt x="1821796" y="930640"/>
                  <a:pt x="1247313" y="861134"/>
                </a:cubicBezTo>
                <a:cubicBezTo>
                  <a:pt x="535656" y="857879"/>
                  <a:pt x="-1331" y="610837"/>
                  <a:pt x="0" y="430567"/>
                </a:cubicBezTo>
                <a:close/>
              </a:path>
              <a:path w="2494625" h="861134" stroke="0" extrusionOk="0">
                <a:moveTo>
                  <a:pt x="0" y="430567"/>
                </a:moveTo>
                <a:cubicBezTo>
                  <a:pt x="-47370" y="184779"/>
                  <a:pt x="491361" y="48909"/>
                  <a:pt x="1247313" y="0"/>
                </a:cubicBezTo>
                <a:cubicBezTo>
                  <a:pt x="1955912" y="-11358"/>
                  <a:pt x="2482604" y="182409"/>
                  <a:pt x="2494626" y="430567"/>
                </a:cubicBezTo>
                <a:cubicBezTo>
                  <a:pt x="2534986" y="677810"/>
                  <a:pt x="1981669" y="824854"/>
                  <a:pt x="1247313" y="861134"/>
                </a:cubicBezTo>
                <a:cubicBezTo>
                  <a:pt x="562531"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Landesweites Beiratstreffen</a:t>
            </a:r>
            <a:endParaRPr lang="de-DE" sz="2000" b="1" dirty="0">
              <a:solidFill>
                <a:schemeClr val="tx1"/>
              </a:solidFill>
              <a:latin typeface="+mj-lt"/>
            </a:endParaRPr>
          </a:p>
        </p:txBody>
      </p:sp>
      <p:sp>
        <p:nvSpPr>
          <p:cNvPr id="17" name="Ellipse 16">
            <a:extLst>
              <a:ext uri="{FF2B5EF4-FFF2-40B4-BE49-F238E27FC236}">
                <a16:creationId xmlns:a16="http://schemas.microsoft.com/office/drawing/2014/main" id="{156C0FC0-67DD-DAAF-9FD9-E57E8EFB0C6D}"/>
              </a:ext>
            </a:extLst>
          </p:cNvPr>
          <p:cNvSpPr/>
          <p:nvPr/>
        </p:nvSpPr>
        <p:spPr>
          <a:xfrm>
            <a:off x="9259804" y="1457174"/>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B026B5D7-8D19-97E5-308F-BCD664101917}"/>
              </a:ext>
            </a:extLst>
          </p:cNvPr>
          <p:cNvSpPr/>
          <p:nvPr/>
        </p:nvSpPr>
        <p:spPr>
          <a:xfrm rot="10519779">
            <a:off x="9296835" y="1512846"/>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57647713-4086-09C8-B1E0-D2652DD8084D}"/>
              </a:ext>
            </a:extLst>
          </p:cNvPr>
          <p:cNvSpPr txBox="1"/>
          <p:nvPr/>
        </p:nvSpPr>
        <p:spPr>
          <a:xfrm>
            <a:off x="7831406" y="5229200"/>
            <a:ext cx="3864204" cy="817245"/>
          </a:xfrm>
          <a:prstGeom prst="roundRect">
            <a:avLst/>
          </a:prstGeom>
          <a:solidFill>
            <a:srgbClr val="B3D04A"/>
          </a:solidFill>
          <a:ln>
            <a:solidFill>
              <a:srgbClr val="B3D04A"/>
            </a:solidFill>
          </a:ln>
        </p:spPr>
        <p:txBody>
          <a:bodyPr wrap="square" rtlCol="0">
            <a:spAutoFit/>
          </a:bodyPr>
          <a:lstStyle/>
          <a:p>
            <a:pPr algn="ctr"/>
            <a:r>
              <a:rPr lang="de-DE" sz="1400" dirty="0">
                <a:solidFill>
                  <a:srgbClr val="FFFFFF"/>
                </a:solidFill>
                <a:latin typeface="+mn-lt"/>
              </a:rPr>
              <a:t>Wir sind 1 von 372 LEADER-Regionen </a:t>
            </a:r>
          </a:p>
          <a:p>
            <a:pPr algn="ctr"/>
            <a:r>
              <a:rPr lang="de-DE" sz="1400" dirty="0">
                <a:solidFill>
                  <a:srgbClr val="FFFFFF"/>
                </a:solidFill>
                <a:latin typeface="+mn-lt"/>
              </a:rPr>
              <a:t>in Deutschland!</a:t>
            </a:r>
          </a:p>
          <a:p>
            <a:pPr algn="ctr"/>
            <a:r>
              <a:rPr lang="de-DE" sz="1400" dirty="0">
                <a:solidFill>
                  <a:srgbClr val="FFFFFF"/>
                </a:solidFill>
                <a:latin typeface="+mn-lt"/>
              </a:rPr>
              <a:t>… und 1 von 2.700 LEADER-Regionen in Europa!</a:t>
            </a:r>
          </a:p>
        </p:txBody>
      </p:sp>
    </p:spTree>
    <p:extLst>
      <p:ext uri="{BB962C8B-B14F-4D97-AF65-F5344CB8AC3E}">
        <p14:creationId xmlns:p14="http://schemas.microsoft.com/office/powerpoint/2010/main" val="545857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56E7C-E452-F1F8-12C4-1E8DEB8E081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BD1EEF-6F56-745A-3DCE-78B676B146F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4" name="Rechteck 3">
            <a:extLst>
              <a:ext uri="{FF2B5EF4-FFF2-40B4-BE49-F238E27FC236}">
                <a16:creationId xmlns:a16="http://schemas.microsoft.com/office/drawing/2014/main" id="{D5BA2985-CC73-2547-9733-81681FE34D08}"/>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57CA25A1-6DD0-9E22-6D37-DD322AA55596}"/>
              </a:ext>
            </a:extLst>
          </p:cNvPr>
          <p:cNvSpPr/>
          <p:nvPr/>
        </p:nvSpPr>
        <p:spPr>
          <a:xfrm>
            <a:off x="9367602" y="1567840"/>
            <a:ext cx="2574524" cy="861134"/>
          </a:xfrm>
          <a:custGeom>
            <a:avLst/>
            <a:gdLst>
              <a:gd name="csX0" fmla="*/ 0 w 2574524"/>
              <a:gd name="csY0" fmla="*/ 430567 h 861134"/>
              <a:gd name="csX1" fmla="*/ 1287262 w 2574524"/>
              <a:gd name="csY1" fmla="*/ 0 h 861134"/>
              <a:gd name="csX2" fmla="*/ 2574524 w 2574524"/>
              <a:gd name="csY2" fmla="*/ 430567 h 861134"/>
              <a:gd name="csX3" fmla="*/ 1287262 w 2574524"/>
              <a:gd name="csY3" fmla="*/ 861134 h 861134"/>
              <a:gd name="csX4" fmla="*/ 0 w 2574524"/>
              <a:gd name="csY4" fmla="*/ 430567 h 861134"/>
            </a:gdLst>
            <a:ahLst/>
            <a:cxnLst>
              <a:cxn ang="0">
                <a:pos x="csX0" y="csY0"/>
              </a:cxn>
              <a:cxn ang="0">
                <a:pos x="csX1" y="csY1"/>
              </a:cxn>
              <a:cxn ang="0">
                <a:pos x="csX2" y="csY2"/>
              </a:cxn>
              <a:cxn ang="0">
                <a:pos x="csX3" y="csY3"/>
              </a:cxn>
              <a:cxn ang="0">
                <a:pos x="csX4" y="csY4"/>
              </a:cxn>
            </a:cxnLst>
            <a:rect l="l" t="t" r="r" b="b"/>
            <a:pathLst>
              <a:path w="2574524" h="861134" fill="none" extrusionOk="0">
                <a:moveTo>
                  <a:pt x="0" y="430567"/>
                </a:moveTo>
                <a:cubicBezTo>
                  <a:pt x="-73963" y="116690"/>
                  <a:pt x="549251" y="-52342"/>
                  <a:pt x="1287262" y="0"/>
                </a:cubicBezTo>
                <a:cubicBezTo>
                  <a:pt x="2014020" y="1876"/>
                  <a:pt x="2533577" y="182559"/>
                  <a:pt x="2574524" y="430567"/>
                </a:cubicBezTo>
                <a:cubicBezTo>
                  <a:pt x="2506164" y="650091"/>
                  <a:pt x="1870073" y="938985"/>
                  <a:pt x="1287262" y="861134"/>
                </a:cubicBezTo>
                <a:cubicBezTo>
                  <a:pt x="553542" y="857879"/>
                  <a:pt x="-1331" y="610837"/>
                  <a:pt x="0" y="430567"/>
                </a:cubicBezTo>
                <a:close/>
              </a:path>
              <a:path w="2574524" h="861134" stroke="0" extrusionOk="0">
                <a:moveTo>
                  <a:pt x="0" y="430567"/>
                </a:moveTo>
                <a:cubicBezTo>
                  <a:pt x="-56577" y="183226"/>
                  <a:pt x="538842" y="27331"/>
                  <a:pt x="1287262" y="0"/>
                </a:cubicBezTo>
                <a:cubicBezTo>
                  <a:pt x="2017924" y="-11358"/>
                  <a:pt x="2562502" y="182409"/>
                  <a:pt x="2574524" y="430567"/>
                </a:cubicBezTo>
                <a:cubicBezTo>
                  <a:pt x="2612265" y="677197"/>
                  <a:pt x="2082380" y="793987"/>
                  <a:pt x="1287262" y="861134"/>
                </a:cubicBezTo>
                <a:cubicBezTo>
                  <a:pt x="580417"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RM-Treffen</a:t>
            </a:r>
          </a:p>
        </p:txBody>
      </p:sp>
      <p:sp>
        <p:nvSpPr>
          <p:cNvPr id="16" name="Ellipse 15">
            <a:extLst>
              <a:ext uri="{FF2B5EF4-FFF2-40B4-BE49-F238E27FC236}">
                <a16:creationId xmlns:a16="http://schemas.microsoft.com/office/drawing/2014/main" id="{A722469D-FFFC-E562-CFA0-568584771355}"/>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15E679D5-D6FC-A5F4-E7E2-62EF2F83AA05}"/>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oliennummernplatzhalter 18">
            <a:extLst>
              <a:ext uri="{FF2B5EF4-FFF2-40B4-BE49-F238E27FC236}">
                <a16:creationId xmlns:a16="http://schemas.microsoft.com/office/drawing/2014/main" id="{50EEFAFD-1054-B7DE-0540-FAFB7629A978}"/>
              </a:ext>
            </a:extLst>
          </p:cNvPr>
          <p:cNvSpPr>
            <a:spLocks noGrp="1"/>
          </p:cNvSpPr>
          <p:nvPr>
            <p:ph type="sldNum" sz="quarter" idx="12"/>
          </p:nvPr>
        </p:nvSpPr>
        <p:spPr/>
        <p:txBody>
          <a:bodyPr/>
          <a:lstStyle/>
          <a:p>
            <a:fld id="{FF26D450-241C-49D8-A09E-EB203266E317}" type="slidenum">
              <a:rPr lang="de-DE" smtClean="0"/>
              <a:t>6</a:t>
            </a:fld>
            <a:endParaRPr lang="de-DE"/>
          </a:p>
        </p:txBody>
      </p:sp>
      <p:sp>
        <p:nvSpPr>
          <p:cNvPr id="21" name="Inhaltsplatzhalter 2">
            <a:extLst>
              <a:ext uri="{FF2B5EF4-FFF2-40B4-BE49-F238E27FC236}">
                <a16:creationId xmlns:a16="http://schemas.microsoft.com/office/drawing/2014/main" id="{BFDB34AD-28B3-33D4-1F49-8A084CB1544A}"/>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22" name="Fußzeilenplatzhalter 17">
            <a:extLst>
              <a:ext uri="{FF2B5EF4-FFF2-40B4-BE49-F238E27FC236}">
                <a16:creationId xmlns:a16="http://schemas.microsoft.com/office/drawing/2014/main" id="{6026F4E0-E788-EE07-A23A-A3BEEB9F036B}"/>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8" name="Inhaltsplatzhalter 2">
            <a:extLst>
              <a:ext uri="{FF2B5EF4-FFF2-40B4-BE49-F238E27FC236}">
                <a16:creationId xmlns:a16="http://schemas.microsoft.com/office/drawing/2014/main" id="{E0B9BD2B-A467-D686-135E-0B8F8EC657D3}"/>
              </a:ext>
            </a:extLst>
          </p:cNvPr>
          <p:cNvSpPr txBox="1">
            <a:spLocks/>
          </p:cNvSpPr>
          <p:nvPr/>
        </p:nvSpPr>
        <p:spPr>
          <a:xfrm>
            <a:off x="496389" y="1456800"/>
            <a:ext cx="7975875"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pPr>
            <a:r>
              <a:rPr lang="de-DE" sz="1600" b="1" dirty="0">
                <a:solidFill>
                  <a:srgbClr val="ADC217"/>
                </a:solidFill>
                <a:latin typeface="+mj-lt"/>
                <a:sym typeface="Wingdings" panose="05000000000000000000" pitchFamily="2" charset="2"/>
              </a:rPr>
              <a:t>Nachlese: RM-Treffen </a:t>
            </a:r>
            <a:r>
              <a:rPr lang="de-DE" sz="1600" b="1" dirty="0" err="1">
                <a:solidFill>
                  <a:srgbClr val="ADC217"/>
                </a:solidFill>
                <a:latin typeface="+mj-lt"/>
                <a:sym typeface="Wingdings" panose="05000000000000000000" pitchFamily="2" charset="2"/>
              </a:rPr>
              <a:t>Schillsdorf</a:t>
            </a:r>
            <a:endParaRPr lang="de-DE" sz="1600" b="1" dirty="0">
              <a:solidFill>
                <a:srgbClr val="ADC217"/>
              </a:solidFill>
              <a:latin typeface="+mj-lt"/>
              <a:sym typeface="Wingdings" panose="05000000000000000000" pitchFamily="2" charset="2"/>
            </a:endParaRPr>
          </a:p>
          <a:p>
            <a:pPr fontAlgn="auto">
              <a:lnSpc>
                <a:spcPct val="150000"/>
              </a:lnSpc>
              <a:spcBef>
                <a:spcPts val="0"/>
              </a:spcBef>
              <a:spcAft>
                <a:spcPts val="0"/>
              </a:spcAft>
              <a:buFont typeface="Calibri" panose="020F0502020204030204" pitchFamily="34" charset="0"/>
              <a:buChar char="∙"/>
            </a:pPr>
            <a:r>
              <a:rPr lang="de-DE" sz="1600" dirty="0">
                <a:latin typeface="+mj-lt"/>
              </a:rPr>
              <a:t>Themenschwerpunkt: praxisnahe Unterstützungs- und Förderangebote </a:t>
            </a:r>
          </a:p>
          <a:p>
            <a:pPr fontAlgn="auto">
              <a:lnSpc>
                <a:spcPct val="150000"/>
              </a:lnSpc>
              <a:spcBef>
                <a:spcPts val="0"/>
              </a:spcBef>
              <a:spcAft>
                <a:spcPts val="0"/>
              </a:spcAft>
              <a:buFont typeface="Calibri" panose="020F0502020204030204" pitchFamily="34" charset="0"/>
              <a:buChar char="∙"/>
            </a:pPr>
            <a:r>
              <a:rPr lang="de-DE" sz="1600" dirty="0">
                <a:latin typeface="+mj-lt"/>
              </a:rPr>
              <a:t>Drei Vorstellungen:</a:t>
            </a:r>
          </a:p>
          <a:p>
            <a:pPr lvl="1" fontAlgn="auto">
              <a:lnSpc>
                <a:spcPct val="150000"/>
              </a:lnSpc>
              <a:spcBef>
                <a:spcPts val="0"/>
              </a:spcBef>
              <a:spcAft>
                <a:spcPts val="0"/>
              </a:spcAft>
              <a:buFont typeface="Courier New" panose="02070309020205020404" pitchFamily="49" charset="0"/>
              <a:buChar char="o"/>
            </a:pPr>
            <a:r>
              <a:rPr lang="de-DE" sz="1600" dirty="0">
                <a:latin typeface="+mj-lt"/>
              </a:rPr>
              <a:t>Landesarbeitsgemeinschaft der Freiwilligenagenturen (</a:t>
            </a:r>
            <a:r>
              <a:rPr lang="de-DE" sz="1600" b="1" dirty="0" err="1">
                <a:latin typeface="+mj-lt"/>
              </a:rPr>
              <a:t>Lagfa</a:t>
            </a:r>
            <a:r>
              <a:rPr lang="de-DE" sz="1600" b="1" dirty="0">
                <a:latin typeface="+mj-lt"/>
              </a:rPr>
              <a:t> SH</a:t>
            </a:r>
            <a:r>
              <a:rPr lang="de-DE" sz="1600" dirty="0">
                <a:latin typeface="+mj-lt"/>
              </a:rPr>
              <a:t>)</a:t>
            </a:r>
          </a:p>
          <a:p>
            <a:pPr lvl="1" fontAlgn="auto">
              <a:lnSpc>
                <a:spcPct val="150000"/>
              </a:lnSpc>
              <a:spcBef>
                <a:spcPts val="0"/>
              </a:spcBef>
              <a:spcAft>
                <a:spcPts val="0"/>
              </a:spcAft>
              <a:buFont typeface="Courier New" panose="02070309020205020404" pitchFamily="49" charset="0"/>
              <a:buChar char="o"/>
            </a:pPr>
            <a:r>
              <a:rPr lang="de-DE" sz="1600" b="1" dirty="0">
                <a:latin typeface="+mj-lt"/>
              </a:rPr>
              <a:t>Servicestelle Kulturförderung</a:t>
            </a:r>
            <a:endParaRPr lang="de-DE" sz="1600" dirty="0">
              <a:latin typeface="+mj-lt"/>
            </a:endParaRPr>
          </a:p>
          <a:p>
            <a:pPr lvl="1" fontAlgn="auto">
              <a:lnSpc>
                <a:spcPct val="150000"/>
              </a:lnSpc>
              <a:spcBef>
                <a:spcPts val="0"/>
              </a:spcBef>
              <a:spcAft>
                <a:spcPts val="0"/>
              </a:spcAft>
              <a:buFont typeface="Courier New" panose="02070309020205020404" pitchFamily="49" charset="0"/>
              <a:buChar char="o"/>
            </a:pPr>
            <a:r>
              <a:rPr lang="de-DE" sz="1600" b="1" dirty="0">
                <a:latin typeface="+mj-lt"/>
              </a:rPr>
              <a:t>Projektkompass Kommune</a:t>
            </a:r>
            <a:r>
              <a:rPr lang="de-DE" sz="1600" dirty="0">
                <a:latin typeface="+mj-lt"/>
              </a:rPr>
              <a:t> aus Nordfriesland</a:t>
            </a:r>
          </a:p>
          <a:p>
            <a:pPr lvl="1" fontAlgn="auto">
              <a:lnSpc>
                <a:spcPct val="150000"/>
              </a:lnSpc>
              <a:spcBef>
                <a:spcPts val="0"/>
              </a:spcBef>
              <a:spcAft>
                <a:spcPts val="0"/>
              </a:spcAft>
              <a:buFont typeface="Calibri" panose="020F0502020204030204" pitchFamily="34" charset="0"/>
              <a:buChar char="∙"/>
            </a:pPr>
            <a:endParaRPr lang="de-DE" sz="1600" dirty="0">
              <a:latin typeface="+mj-lt"/>
            </a:endParaRPr>
          </a:p>
          <a:p>
            <a:pPr fontAlgn="auto">
              <a:lnSpc>
                <a:spcPct val="150000"/>
              </a:lnSpc>
              <a:spcBef>
                <a:spcPts val="0"/>
              </a:spcBef>
              <a:spcAft>
                <a:spcPts val="0"/>
              </a:spcAft>
              <a:buFont typeface="Calibri" panose="020F0502020204030204" pitchFamily="34" charset="0"/>
              <a:buChar char="∙"/>
            </a:pPr>
            <a:r>
              <a:rPr lang="de-DE" sz="1600" dirty="0">
                <a:latin typeface="+mj-lt"/>
                <a:sym typeface="Wingdings" panose="05000000000000000000" pitchFamily="2" charset="2"/>
              </a:rPr>
              <a:t>Hinweise vom MLLEV:</a:t>
            </a:r>
          </a:p>
          <a:p>
            <a:pPr lvl="1" fontAlgn="auto">
              <a:lnSpc>
                <a:spcPct val="150000"/>
              </a:lnSpc>
              <a:spcBef>
                <a:spcPts val="0"/>
              </a:spcBef>
              <a:spcAft>
                <a:spcPts val="0"/>
              </a:spcAft>
              <a:buFont typeface="Courier New" panose="02070309020205020404" pitchFamily="49" charset="0"/>
              <a:buChar char="o"/>
            </a:pPr>
            <a:r>
              <a:rPr lang="de-DE" sz="1600" dirty="0">
                <a:latin typeface="+mj-lt"/>
                <a:sym typeface="Wingdings" panose="05000000000000000000" pitchFamily="2" charset="2"/>
              </a:rPr>
              <a:t>Projekte mit Bezug zu </a:t>
            </a:r>
            <a:r>
              <a:rPr lang="de-DE" sz="1600" b="1" dirty="0">
                <a:latin typeface="+mj-lt"/>
                <a:sym typeface="Wingdings" panose="05000000000000000000" pitchFamily="2" charset="2"/>
              </a:rPr>
              <a:t>Gedenkstätten/Mahnmale</a:t>
            </a:r>
            <a:r>
              <a:rPr lang="de-DE" sz="1600" dirty="0">
                <a:latin typeface="+mj-lt"/>
                <a:sym typeface="Wingdings" panose="05000000000000000000" pitchFamily="2" charset="2"/>
              </a:rPr>
              <a:t> müssen weiterhin durch </a:t>
            </a:r>
            <a:r>
              <a:rPr lang="de-DE" sz="1600" b="1" dirty="0">
                <a:latin typeface="+mj-lt"/>
                <a:sym typeface="Wingdings" panose="05000000000000000000" pitchFamily="2" charset="2"/>
              </a:rPr>
              <a:t>Bürgerstiftung</a:t>
            </a:r>
            <a:r>
              <a:rPr lang="de-DE" sz="1600" dirty="0">
                <a:latin typeface="+mj-lt"/>
                <a:sym typeface="Wingdings" panose="05000000000000000000" pitchFamily="2" charset="2"/>
              </a:rPr>
              <a:t> des Landes geprüft werden (Texte Hinweistafeln, Flyer o.ä.)</a:t>
            </a:r>
          </a:p>
          <a:p>
            <a:pPr lvl="1" fontAlgn="auto">
              <a:lnSpc>
                <a:spcPct val="150000"/>
              </a:lnSpc>
              <a:spcBef>
                <a:spcPts val="0"/>
              </a:spcBef>
              <a:spcAft>
                <a:spcPts val="0"/>
              </a:spcAft>
              <a:buFont typeface="Courier New" panose="02070309020205020404" pitchFamily="49" charset="0"/>
              <a:buChar char="o"/>
            </a:pPr>
            <a:r>
              <a:rPr lang="de-DE" sz="1600" dirty="0">
                <a:latin typeface="+mj-lt"/>
                <a:sym typeface="Wingdings" panose="05000000000000000000" pitchFamily="2" charset="2"/>
              </a:rPr>
              <a:t>Ab 100.000€ Gesamtkosten ist bei </a:t>
            </a:r>
            <a:r>
              <a:rPr lang="de-DE" sz="1600" b="1" dirty="0">
                <a:latin typeface="+mj-lt"/>
                <a:sym typeface="Wingdings" panose="05000000000000000000" pitchFamily="2" charset="2"/>
              </a:rPr>
              <a:t>privaten</a:t>
            </a:r>
            <a:r>
              <a:rPr lang="de-DE" sz="1600" dirty="0">
                <a:latin typeface="+mj-lt"/>
                <a:sym typeface="Wingdings" panose="05000000000000000000" pitchFamily="2" charset="2"/>
              </a:rPr>
              <a:t> Antragstellenden zwingend eine</a:t>
            </a:r>
            <a:r>
              <a:rPr lang="de-DE" sz="1600" b="1" dirty="0">
                <a:latin typeface="+mj-lt"/>
                <a:sym typeface="Wingdings" panose="05000000000000000000" pitchFamily="2" charset="2"/>
              </a:rPr>
              <a:t> DIN 276 durch qualifizierte Architekt:innen/</a:t>
            </a:r>
            <a:r>
              <a:rPr lang="de-DE" sz="1600" b="1" dirty="0" err="1">
                <a:latin typeface="+mj-lt"/>
                <a:sym typeface="Wingdings" panose="05000000000000000000" pitchFamily="2" charset="2"/>
              </a:rPr>
              <a:t>Ingenieur:innen</a:t>
            </a:r>
            <a:r>
              <a:rPr lang="de-DE" sz="1600" b="1" dirty="0">
                <a:latin typeface="+mj-lt"/>
                <a:sym typeface="Wingdings" panose="05000000000000000000" pitchFamily="2" charset="2"/>
              </a:rPr>
              <a:t> </a:t>
            </a:r>
            <a:r>
              <a:rPr lang="de-DE" sz="1600" dirty="0">
                <a:latin typeface="+mj-lt"/>
                <a:sym typeface="Wingdings" panose="05000000000000000000" pitchFamily="2" charset="2"/>
              </a:rPr>
              <a:t>notwendig</a:t>
            </a:r>
          </a:p>
          <a:p>
            <a:pPr lvl="1" fontAlgn="auto">
              <a:lnSpc>
                <a:spcPct val="150000"/>
              </a:lnSpc>
              <a:spcBef>
                <a:spcPts val="0"/>
              </a:spcBef>
              <a:spcAft>
                <a:spcPts val="0"/>
              </a:spcAft>
              <a:buFont typeface="Courier New" panose="02070309020205020404" pitchFamily="49" charset="0"/>
              <a:buChar char="o"/>
            </a:pPr>
            <a:endParaRPr lang="de-DE" sz="1600" dirty="0">
              <a:latin typeface="+mj-lt"/>
              <a:sym typeface="Wingdings" panose="05000000000000000000" pitchFamily="2" charset="2"/>
            </a:endParaRPr>
          </a:p>
        </p:txBody>
      </p:sp>
      <p:sp>
        <p:nvSpPr>
          <p:cNvPr id="3" name="Datumsplatzhalter 19">
            <a:extLst>
              <a:ext uri="{FF2B5EF4-FFF2-40B4-BE49-F238E27FC236}">
                <a16:creationId xmlns:a16="http://schemas.microsoft.com/office/drawing/2014/main" id="{DE1B0E26-75F5-E13E-AD92-D5B0FCB5D0FF}"/>
              </a:ext>
            </a:extLst>
          </p:cNvPr>
          <p:cNvSpPr>
            <a:spLocks noGrp="1"/>
          </p:cNvSpPr>
          <p:nvPr>
            <p:ph type="dt" sz="half" idx="10"/>
          </p:nvPr>
        </p:nvSpPr>
        <p:spPr>
          <a:xfrm>
            <a:off x="838200" y="6356350"/>
            <a:ext cx="2743200" cy="365125"/>
          </a:xfrm>
        </p:spPr>
        <p:txBody>
          <a:bodyPr/>
          <a:lstStyle/>
          <a:p>
            <a:r>
              <a:rPr lang="de-DE" dirty="0">
                <a:solidFill>
                  <a:srgbClr val="B3D04A"/>
                </a:solidFill>
                <a:latin typeface="+mj-lt"/>
              </a:rPr>
              <a:t>23.06.2026</a:t>
            </a:r>
          </a:p>
        </p:txBody>
      </p:sp>
      <p:pic>
        <p:nvPicPr>
          <p:cNvPr id="7" name="Grafik 6">
            <a:extLst>
              <a:ext uri="{FF2B5EF4-FFF2-40B4-BE49-F238E27FC236}">
                <a16:creationId xmlns:a16="http://schemas.microsoft.com/office/drawing/2014/main" id="{B091A778-9286-AD48-0187-3B5FD85C4AC4}"/>
              </a:ext>
            </a:extLst>
          </p:cNvPr>
          <p:cNvPicPr>
            <a:picLocks noChangeAspect="1"/>
          </p:cNvPicPr>
          <p:nvPr/>
        </p:nvPicPr>
        <p:blipFill>
          <a:blip r:embed="rId2" cstate="print">
            <a:extLst>
              <a:ext uri="{28A0092B-C50C-407E-A947-70E740481C1C}">
                <a14:useLocalDpi xmlns:a14="http://schemas.microsoft.com/office/drawing/2010/main" val="0"/>
              </a:ext>
            </a:extLst>
          </a:blip>
          <a:srcRect l="287" t="10272"/>
          <a:stretch>
            <a:fillRect/>
          </a:stretch>
        </p:blipFill>
        <p:spPr>
          <a:xfrm>
            <a:off x="9411629" y="2841163"/>
            <a:ext cx="2530498" cy="3036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549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C139-ED8B-9594-C89B-92105659844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4" name="Rechteck 3">
            <a:extLst>
              <a:ext uri="{FF2B5EF4-FFF2-40B4-BE49-F238E27FC236}">
                <a16:creationId xmlns:a16="http://schemas.microsoft.com/office/drawing/2014/main" id="{7A4F6665-3D57-6A0E-7788-0321F4E1DC81}"/>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803A27FE-01ED-CB91-72B8-009184A79C2B}"/>
              </a:ext>
            </a:extLst>
          </p:cNvPr>
          <p:cNvSpPr/>
          <p:nvPr/>
        </p:nvSpPr>
        <p:spPr>
          <a:xfrm>
            <a:off x="9367602" y="1567840"/>
            <a:ext cx="2574524" cy="861134"/>
          </a:xfrm>
          <a:custGeom>
            <a:avLst/>
            <a:gdLst>
              <a:gd name="csX0" fmla="*/ 0 w 2574524"/>
              <a:gd name="csY0" fmla="*/ 430567 h 861134"/>
              <a:gd name="csX1" fmla="*/ 1287262 w 2574524"/>
              <a:gd name="csY1" fmla="*/ 0 h 861134"/>
              <a:gd name="csX2" fmla="*/ 2574524 w 2574524"/>
              <a:gd name="csY2" fmla="*/ 430567 h 861134"/>
              <a:gd name="csX3" fmla="*/ 1287262 w 2574524"/>
              <a:gd name="csY3" fmla="*/ 861134 h 861134"/>
              <a:gd name="csX4" fmla="*/ 0 w 2574524"/>
              <a:gd name="csY4" fmla="*/ 430567 h 861134"/>
            </a:gdLst>
            <a:ahLst/>
            <a:cxnLst>
              <a:cxn ang="0">
                <a:pos x="csX0" y="csY0"/>
              </a:cxn>
              <a:cxn ang="0">
                <a:pos x="csX1" y="csY1"/>
              </a:cxn>
              <a:cxn ang="0">
                <a:pos x="csX2" y="csY2"/>
              </a:cxn>
              <a:cxn ang="0">
                <a:pos x="csX3" y="csY3"/>
              </a:cxn>
              <a:cxn ang="0">
                <a:pos x="csX4" y="csY4"/>
              </a:cxn>
            </a:cxnLst>
            <a:rect l="l" t="t" r="r" b="b"/>
            <a:pathLst>
              <a:path w="2574524" h="861134" fill="none" extrusionOk="0">
                <a:moveTo>
                  <a:pt x="0" y="430567"/>
                </a:moveTo>
                <a:cubicBezTo>
                  <a:pt x="-73963" y="116690"/>
                  <a:pt x="549251" y="-52342"/>
                  <a:pt x="1287262" y="0"/>
                </a:cubicBezTo>
                <a:cubicBezTo>
                  <a:pt x="2014020" y="1876"/>
                  <a:pt x="2533577" y="182559"/>
                  <a:pt x="2574524" y="430567"/>
                </a:cubicBezTo>
                <a:cubicBezTo>
                  <a:pt x="2506164" y="650091"/>
                  <a:pt x="1870073" y="938985"/>
                  <a:pt x="1287262" y="861134"/>
                </a:cubicBezTo>
                <a:cubicBezTo>
                  <a:pt x="553542" y="857879"/>
                  <a:pt x="-1331" y="610837"/>
                  <a:pt x="0" y="430567"/>
                </a:cubicBezTo>
                <a:close/>
              </a:path>
              <a:path w="2574524" h="861134" stroke="0" extrusionOk="0">
                <a:moveTo>
                  <a:pt x="0" y="430567"/>
                </a:moveTo>
                <a:cubicBezTo>
                  <a:pt x="-56577" y="183226"/>
                  <a:pt x="538842" y="27331"/>
                  <a:pt x="1287262" y="0"/>
                </a:cubicBezTo>
                <a:cubicBezTo>
                  <a:pt x="2017924" y="-11358"/>
                  <a:pt x="2562502" y="182409"/>
                  <a:pt x="2574524" y="430567"/>
                </a:cubicBezTo>
                <a:cubicBezTo>
                  <a:pt x="2612265" y="677197"/>
                  <a:pt x="2082380" y="793987"/>
                  <a:pt x="1287262" y="861134"/>
                </a:cubicBezTo>
                <a:cubicBezTo>
                  <a:pt x="580417"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Europaforum SH</a:t>
            </a:r>
            <a:endParaRPr lang="de-DE" sz="2000" b="1" dirty="0">
              <a:solidFill>
                <a:schemeClr val="tx1"/>
              </a:solidFill>
              <a:latin typeface="+mj-lt"/>
            </a:endParaRPr>
          </a:p>
        </p:txBody>
      </p:sp>
      <p:sp>
        <p:nvSpPr>
          <p:cNvPr id="16" name="Ellipse 15">
            <a:extLst>
              <a:ext uri="{FF2B5EF4-FFF2-40B4-BE49-F238E27FC236}">
                <a16:creationId xmlns:a16="http://schemas.microsoft.com/office/drawing/2014/main" id="{7E21CD3E-7635-9CF6-55E2-AD95CE9616ED}"/>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55A32F89-28B6-1A1E-4FAC-7A48BE6BFF47}"/>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oliennummernplatzhalter 18">
            <a:extLst>
              <a:ext uri="{FF2B5EF4-FFF2-40B4-BE49-F238E27FC236}">
                <a16:creationId xmlns:a16="http://schemas.microsoft.com/office/drawing/2014/main" id="{A4F2A81E-458F-FB67-02AD-840B50BDA8FD}"/>
              </a:ext>
            </a:extLst>
          </p:cNvPr>
          <p:cNvSpPr>
            <a:spLocks noGrp="1"/>
          </p:cNvSpPr>
          <p:nvPr>
            <p:ph type="sldNum" sz="quarter" idx="12"/>
          </p:nvPr>
        </p:nvSpPr>
        <p:spPr/>
        <p:txBody>
          <a:bodyPr/>
          <a:lstStyle/>
          <a:p>
            <a:fld id="{FF26D450-241C-49D8-A09E-EB203266E317}" type="slidenum">
              <a:rPr lang="de-DE" smtClean="0"/>
              <a:t>7</a:t>
            </a:fld>
            <a:endParaRPr lang="de-DE"/>
          </a:p>
        </p:txBody>
      </p:sp>
      <p:sp>
        <p:nvSpPr>
          <p:cNvPr id="21" name="Inhaltsplatzhalter 2">
            <a:extLst>
              <a:ext uri="{FF2B5EF4-FFF2-40B4-BE49-F238E27FC236}">
                <a16:creationId xmlns:a16="http://schemas.microsoft.com/office/drawing/2014/main" id="{84D609B9-D1B2-8832-2E69-54095D096E4E}"/>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22" name="Fußzeilenplatzhalter 17">
            <a:extLst>
              <a:ext uri="{FF2B5EF4-FFF2-40B4-BE49-F238E27FC236}">
                <a16:creationId xmlns:a16="http://schemas.microsoft.com/office/drawing/2014/main" id="{E88E7962-1D60-E5DE-A7D3-3AD4D120D85A}"/>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8" name="Inhaltsplatzhalter 2">
            <a:extLst>
              <a:ext uri="{FF2B5EF4-FFF2-40B4-BE49-F238E27FC236}">
                <a16:creationId xmlns:a16="http://schemas.microsoft.com/office/drawing/2014/main" id="{2FD38907-9711-BD05-6F9E-FBE3C6B8346C}"/>
              </a:ext>
            </a:extLst>
          </p:cNvPr>
          <p:cNvSpPr txBox="1">
            <a:spLocks/>
          </p:cNvSpPr>
          <p:nvPr/>
        </p:nvSpPr>
        <p:spPr>
          <a:xfrm>
            <a:off x="496389" y="1456800"/>
            <a:ext cx="7975875"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pPr>
            <a:r>
              <a:rPr lang="de-DE" sz="1600" b="1" dirty="0">
                <a:solidFill>
                  <a:srgbClr val="ADC217"/>
                </a:solidFill>
                <a:latin typeface="+mj-lt"/>
                <a:sym typeface="Wingdings" panose="05000000000000000000" pitchFamily="2" charset="2"/>
              </a:rPr>
              <a:t>Nachlese: Europaforum SH</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Im Rahmen der Europawoche fand am </a:t>
            </a:r>
            <a:r>
              <a:rPr lang="de-DE" sz="1600" b="1" dirty="0">
                <a:solidFill>
                  <a:prstClr val="black"/>
                </a:solidFill>
                <a:latin typeface="+mj-lt"/>
                <a:sym typeface="Wingdings" panose="05000000000000000000" pitchFamily="2" charset="2"/>
              </a:rPr>
              <a:t>05. Mai </a:t>
            </a:r>
            <a:r>
              <a:rPr lang="de-DE" sz="1600" dirty="0">
                <a:solidFill>
                  <a:prstClr val="black"/>
                </a:solidFill>
                <a:latin typeface="+mj-lt"/>
                <a:sym typeface="Wingdings" panose="05000000000000000000" pitchFamily="2" charset="2"/>
              </a:rPr>
              <a:t>das </a:t>
            </a:r>
            <a:r>
              <a:rPr lang="de-DE" sz="1600" b="1" dirty="0">
                <a:solidFill>
                  <a:prstClr val="black"/>
                </a:solidFill>
                <a:latin typeface="+mj-lt"/>
                <a:sym typeface="Wingdings" panose="05000000000000000000" pitchFamily="2" charset="2"/>
              </a:rPr>
              <a:t>Europaforum SH </a:t>
            </a:r>
            <a:r>
              <a:rPr lang="de-DE" sz="1600" dirty="0">
                <a:solidFill>
                  <a:prstClr val="black"/>
                </a:solidFill>
                <a:latin typeface="+mj-lt"/>
                <a:sym typeface="Wingdings" panose="05000000000000000000" pitchFamily="2" charset="2"/>
              </a:rPr>
              <a:t>statt</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Gemeinsam wurde über </a:t>
            </a:r>
            <a:r>
              <a:rPr lang="de-DE" sz="1600" b="1" dirty="0">
                <a:solidFill>
                  <a:prstClr val="black"/>
                </a:solidFill>
                <a:latin typeface="+mj-lt"/>
                <a:sym typeface="Wingdings" panose="05000000000000000000" pitchFamily="2" charset="2"/>
              </a:rPr>
              <a:t>europäische Themen </a:t>
            </a:r>
            <a:r>
              <a:rPr lang="de-DE" sz="1600" dirty="0">
                <a:solidFill>
                  <a:prstClr val="black"/>
                </a:solidFill>
                <a:latin typeface="+mj-lt"/>
                <a:sym typeface="Wingdings" panose="05000000000000000000" pitchFamily="2" charset="2"/>
              </a:rPr>
              <a:t>aus schleswig-holsteinischer Perspektive diskutiert und neue </a:t>
            </a:r>
            <a:r>
              <a:rPr lang="de-DE" sz="1600" b="1" dirty="0">
                <a:solidFill>
                  <a:prstClr val="black"/>
                </a:solidFill>
                <a:latin typeface="+mj-lt"/>
                <a:sym typeface="Wingdings" panose="05000000000000000000" pitchFamily="2" charset="2"/>
              </a:rPr>
              <a:t>Impulse</a:t>
            </a:r>
            <a:r>
              <a:rPr lang="de-DE" sz="1600" dirty="0">
                <a:solidFill>
                  <a:prstClr val="black"/>
                </a:solidFill>
                <a:latin typeface="+mj-lt"/>
                <a:sym typeface="Wingdings" panose="05000000000000000000" pitchFamily="2" charset="2"/>
              </a:rPr>
              <a:t> für die Zukunft zu entwickelt</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Im Zentrum standen die </a:t>
            </a:r>
            <a:r>
              <a:rPr lang="de-DE" sz="1600" b="1" dirty="0">
                <a:solidFill>
                  <a:prstClr val="black"/>
                </a:solidFill>
                <a:latin typeface="+mj-lt"/>
                <a:sym typeface="Wingdings" panose="05000000000000000000" pitchFamily="2" charset="2"/>
              </a:rPr>
              <a:t>Schwerpunkte</a:t>
            </a:r>
            <a:r>
              <a:rPr lang="de-DE" sz="1600" dirty="0">
                <a:solidFill>
                  <a:prstClr val="black"/>
                </a:solidFill>
                <a:latin typeface="+mj-lt"/>
                <a:sym typeface="Wingdings" panose="05000000000000000000" pitchFamily="2" charset="2"/>
              </a:rPr>
              <a:t> europäische Identität und Zusammenhalt, EU-Projekte in Schleswig-Holstein, Digitale Souveränität sowie Europa für Unternehmen</a:t>
            </a:r>
          </a:p>
          <a:p>
            <a:pPr fontAlgn="auto">
              <a:lnSpc>
                <a:spcPct val="150000"/>
              </a:lnSpc>
              <a:spcBef>
                <a:spcPts val="0"/>
              </a:spcBef>
              <a:spcAft>
                <a:spcPts val="0"/>
              </a:spcAft>
              <a:buFont typeface="Calibri" panose="020F0502020204030204" pitchFamily="34" charset="0"/>
              <a:buChar char="∙"/>
            </a:pPr>
            <a:r>
              <a:rPr lang="de-DE" sz="1600" dirty="0">
                <a:solidFill>
                  <a:prstClr val="black"/>
                </a:solidFill>
                <a:latin typeface="+mj-lt"/>
                <a:sym typeface="Wingdings" panose="05000000000000000000" pitchFamily="2" charset="2"/>
              </a:rPr>
              <a:t>Die </a:t>
            </a:r>
            <a:r>
              <a:rPr lang="de-DE" sz="1600" b="1" dirty="0">
                <a:solidFill>
                  <a:prstClr val="black"/>
                </a:solidFill>
                <a:latin typeface="+mj-lt"/>
                <a:sym typeface="Wingdings" panose="05000000000000000000" pitchFamily="2" charset="2"/>
              </a:rPr>
              <a:t>AktivRegionen</a:t>
            </a:r>
            <a:r>
              <a:rPr lang="de-DE" sz="1600" dirty="0">
                <a:solidFill>
                  <a:prstClr val="black"/>
                </a:solidFill>
                <a:latin typeface="+mj-lt"/>
                <a:sym typeface="Wingdings" panose="05000000000000000000" pitchFamily="2" charset="2"/>
              </a:rPr>
              <a:t> waren mit zwei Sprecher:innen </a:t>
            </a:r>
            <a:r>
              <a:rPr lang="de-DE" sz="1600" b="1" dirty="0">
                <a:solidFill>
                  <a:prstClr val="black"/>
                </a:solidFill>
                <a:latin typeface="+mj-lt"/>
                <a:sym typeface="Wingdings" panose="05000000000000000000" pitchFamily="2" charset="2"/>
              </a:rPr>
              <a:t>vertreten</a:t>
            </a:r>
          </a:p>
        </p:txBody>
      </p:sp>
      <p:sp>
        <p:nvSpPr>
          <p:cNvPr id="3" name="Datumsplatzhalter 19">
            <a:extLst>
              <a:ext uri="{FF2B5EF4-FFF2-40B4-BE49-F238E27FC236}">
                <a16:creationId xmlns:a16="http://schemas.microsoft.com/office/drawing/2014/main" id="{879BAB8D-A40C-B333-FA34-9DF7BC3EF73D}"/>
              </a:ext>
            </a:extLst>
          </p:cNvPr>
          <p:cNvSpPr>
            <a:spLocks noGrp="1"/>
          </p:cNvSpPr>
          <p:nvPr>
            <p:ph type="dt" sz="half" idx="10"/>
          </p:nvPr>
        </p:nvSpPr>
        <p:spPr>
          <a:xfrm>
            <a:off x="838200" y="6356350"/>
            <a:ext cx="2743200" cy="365125"/>
          </a:xfrm>
        </p:spPr>
        <p:txBody>
          <a:bodyPr/>
          <a:lstStyle/>
          <a:p>
            <a:r>
              <a:rPr lang="de-DE">
                <a:solidFill>
                  <a:srgbClr val="B3D04A"/>
                </a:solidFill>
                <a:latin typeface="+mj-lt"/>
              </a:rPr>
              <a:t>23.06.2026</a:t>
            </a:r>
            <a:endParaRPr lang="de-DE" dirty="0">
              <a:solidFill>
                <a:srgbClr val="B3D04A"/>
              </a:solidFill>
              <a:latin typeface="+mj-lt"/>
            </a:endParaRPr>
          </a:p>
        </p:txBody>
      </p:sp>
      <p:pic>
        <p:nvPicPr>
          <p:cNvPr id="6" name="Grafik 5">
            <a:extLst>
              <a:ext uri="{FF2B5EF4-FFF2-40B4-BE49-F238E27FC236}">
                <a16:creationId xmlns:a16="http://schemas.microsoft.com/office/drawing/2014/main" id="{1EFDC7AC-DC1B-65E7-CB0C-EDF9E5C3F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825" y="2911096"/>
            <a:ext cx="2540301" cy="2750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92554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4C139-ED8B-9594-C89B-921056598445}"/>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4" name="Rechteck 3">
            <a:extLst>
              <a:ext uri="{FF2B5EF4-FFF2-40B4-BE49-F238E27FC236}">
                <a16:creationId xmlns:a16="http://schemas.microsoft.com/office/drawing/2014/main" id="{7A4F6665-3D57-6A0E-7788-0321F4E1DC81}"/>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803A27FE-01ED-CB91-72B8-009184A79C2B}"/>
              </a:ext>
            </a:extLst>
          </p:cNvPr>
          <p:cNvSpPr/>
          <p:nvPr/>
        </p:nvSpPr>
        <p:spPr>
          <a:xfrm>
            <a:off x="9367601" y="1567840"/>
            <a:ext cx="2667631" cy="861134"/>
          </a:xfrm>
          <a:custGeom>
            <a:avLst/>
            <a:gdLst>
              <a:gd name="csX0" fmla="*/ 0 w 2667631"/>
              <a:gd name="csY0" fmla="*/ 430567 h 861134"/>
              <a:gd name="csX1" fmla="*/ 1333816 w 2667631"/>
              <a:gd name="csY1" fmla="*/ 0 h 861134"/>
              <a:gd name="csX2" fmla="*/ 2667632 w 2667631"/>
              <a:gd name="csY2" fmla="*/ 430567 h 861134"/>
              <a:gd name="csX3" fmla="*/ 1333816 w 2667631"/>
              <a:gd name="csY3" fmla="*/ 861134 h 861134"/>
              <a:gd name="csX4" fmla="*/ 0 w 2667631"/>
              <a:gd name="csY4" fmla="*/ 430567 h 861134"/>
            </a:gdLst>
            <a:ahLst/>
            <a:cxnLst>
              <a:cxn ang="0">
                <a:pos x="csX0" y="csY0"/>
              </a:cxn>
              <a:cxn ang="0">
                <a:pos x="csX1" y="csY1"/>
              </a:cxn>
              <a:cxn ang="0">
                <a:pos x="csX2" y="csY2"/>
              </a:cxn>
              <a:cxn ang="0">
                <a:pos x="csX3" y="csY3"/>
              </a:cxn>
              <a:cxn ang="0">
                <a:pos x="csX4" y="csY4"/>
              </a:cxn>
            </a:cxnLst>
            <a:rect l="l" t="t" r="r" b="b"/>
            <a:pathLst>
              <a:path w="2667631" h="861134" fill="none" extrusionOk="0">
                <a:moveTo>
                  <a:pt x="0" y="430567"/>
                </a:moveTo>
                <a:cubicBezTo>
                  <a:pt x="-103450" y="86359"/>
                  <a:pt x="556474" y="-78672"/>
                  <a:pt x="1333816" y="0"/>
                </a:cubicBezTo>
                <a:cubicBezTo>
                  <a:pt x="2086285" y="1876"/>
                  <a:pt x="2626685" y="182559"/>
                  <a:pt x="2667632" y="430567"/>
                </a:cubicBezTo>
                <a:cubicBezTo>
                  <a:pt x="2537374" y="633546"/>
                  <a:pt x="2014803" y="894954"/>
                  <a:pt x="1333816" y="861134"/>
                </a:cubicBezTo>
                <a:cubicBezTo>
                  <a:pt x="574385" y="857879"/>
                  <a:pt x="-1331" y="610837"/>
                  <a:pt x="0" y="430567"/>
                </a:cubicBezTo>
                <a:close/>
              </a:path>
              <a:path w="2667631" h="861134" stroke="0" extrusionOk="0">
                <a:moveTo>
                  <a:pt x="0" y="430567"/>
                </a:moveTo>
                <a:cubicBezTo>
                  <a:pt x="-67934" y="181310"/>
                  <a:pt x="473239" y="90360"/>
                  <a:pt x="1333816" y="0"/>
                </a:cubicBezTo>
                <a:cubicBezTo>
                  <a:pt x="2090189" y="-11358"/>
                  <a:pt x="2655610" y="182409"/>
                  <a:pt x="2667632" y="430567"/>
                </a:cubicBezTo>
                <a:cubicBezTo>
                  <a:pt x="2732188" y="683473"/>
                  <a:pt x="2144190" y="802325"/>
                  <a:pt x="1333816" y="861134"/>
                </a:cubicBezTo>
                <a:cubicBezTo>
                  <a:pt x="601260"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err="1">
                <a:solidFill>
                  <a:schemeClr val="tx1"/>
                </a:solidFill>
                <a:latin typeface="+mj-lt"/>
              </a:rPr>
              <a:t>WirWunder</a:t>
            </a:r>
            <a:endParaRPr lang="de-DE" sz="1600" b="1" dirty="0">
              <a:solidFill>
                <a:schemeClr val="tx1"/>
              </a:solidFill>
              <a:latin typeface="+mj-lt"/>
            </a:endParaRPr>
          </a:p>
        </p:txBody>
      </p:sp>
      <p:sp>
        <p:nvSpPr>
          <p:cNvPr id="16" name="Ellipse 15">
            <a:extLst>
              <a:ext uri="{FF2B5EF4-FFF2-40B4-BE49-F238E27FC236}">
                <a16:creationId xmlns:a16="http://schemas.microsoft.com/office/drawing/2014/main" id="{7E21CD3E-7635-9CF6-55E2-AD95CE9616ED}"/>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55A32F89-28B6-1A1E-4FAC-7A48BE6BFF47}"/>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oliennummernplatzhalter 18">
            <a:extLst>
              <a:ext uri="{FF2B5EF4-FFF2-40B4-BE49-F238E27FC236}">
                <a16:creationId xmlns:a16="http://schemas.microsoft.com/office/drawing/2014/main" id="{A4F2A81E-458F-FB67-02AD-840B50BDA8FD}"/>
              </a:ext>
            </a:extLst>
          </p:cNvPr>
          <p:cNvSpPr>
            <a:spLocks noGrp="1"/>
          </p:cNvSpPr>
          <p:nvPr>
            <p:ph type="sldNum" sz="quarter" idx="12"/>
          </p:nvPr>
        </p:nvSpPr>
        <p:spPr/>
        <p:txBody>
          <a:bodyPr/>
          <a:lstStyle/>
          <a:p>
            <a:fld id="{FF26D450-241C-49D8-A09E-EB203266E317}" type="slidenum">
              <a:rPr lang="de-DE" smtClean="0"/>
              <a:t>8</a:t>
            </a:fld>
            <a:endParaRPr lang="de-DE"/>
          </a:p>
        </p:txBody>
      </p:sp>
      <p:sp>
        <p:nvSpPr>
          <p:cNvPr id="21" name="Inhaltsplatzhalter 2">
            <a:extLst>
              <a:ext uri="{FF2B5EF4-FFF2-40B4-BE49-F238E27FC236}">
                <a16:creationId xmlns:a16="http://schemas.microsoft.com/office/drawing/2014/main" id="{84D609B9-D1B2-8832-2E69-54095D096E4E}"/>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22" name="Fußzeilenplatzhalter 17">
            <a:extLst>
              <a:ext uri="{FF2B5EF4-FFF2-40B4-BE49-F238E27FC236}">
                <a16:creationId xmlns:a16="http://schemas.microsoft.com/office/drawing/2014/main" id="{E88E7962-1D60-E5DE-A7D3-3AD4D120D85A}"/>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8" name="Inhaltsplatzhalter 2">
            <a:extLst>
              <a:ext uri="{FF2B5EF4-FFF2-40B4-BE49-F238E27FC236}">
                <a16:creationId xmlns:a16="http://schemas.microsoft.com/office/drawing/2014/main" id="{2FD38907-9711-BD05-6F9E-FBE3C6B8346C}"/>
              </a:ext>
            </a:extLst>
          </p:cNvPr>
          <p:cNvSpPr txBox="1">
            <a:spLocks/>
          </p:cNvSpPr>
          <p:nvPr/>
        </p:nvSpPr>
        <p:spPr>
          <a:xfrm>
            <a:off x="496389" y="1456800"/>
            <a:ext cx="8665760"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pPr>
            <a:r>
              <a:rPr lang="de-DE" sz="1600" b="1" dirty="0">
                <a:solidFill>
                  <a:srgbClr val="ADC217"/>
                </a:solidFill>
                <a:latin typeface="+mj-lt"/>
                <a:sym typeface="Wingdings" panose="05000000000000000000" pitchFamily="2" charset="2"/>
              </a:rPr>
              <a:t>Neue Spendenplattform </a:t>
            </a:r>
            <a:r>
              <a:rPr lang="de-DE" sz="1600" b="1" dirty="0" err="1">
                <a:solidFill>
                  <a:srgbClr val="ADC217"/>
                </a:solidFill>
                <a:latin typeface="+mj-lt"/>
                <a:sym typeface="Wingdings" panose="05000000000000000000" pitchFamily="2" charset="2"/>
              </a:rPr>
              <a:t>WirWunder</a:t>
            </a:r>
            <a:endParaRPr lang="de-DE" sz="1600" b="1" dirty="0">
              <a:solidFill>
                <a:srgbClr val="ADC217"/>
              </a:solidFill>
              <a:latin typeface="+mj-lt"/>
              <a:sym typeface="Wingdings" panose="05000000000000000000" pitchFamily="2" charset="2"/>
            </a:endParaRPr>
          </a:p>
          <a:p>
            <a:pPr fontAlgn="auto">
              <a:lnSpc>
                <a:spcPct val="150000"/>
              </a:lnSpc>
              <a:spcBef>
                <a:spcPts val="0"/>
              </a:spcBef>
              <a:spcAft>
                <a:spcPts val="0"/>
              </a:spcAft>
            </a:pPr>
            <a:r>
              <a:rPr lang="de-DE" sz="1600" dirty="0">
                <a:latin typeface="+mj-lt"/>
                <a:sym typeface="Wingdings" panose="05000000000000000000" pitchFamily="2" charset="2"/>
              </a:rPr>
              <a:t>Seit April die Nachfolge von wir-bewegen.sh</a:t>
            </a:r>
          </a:p>
          <a:p>
            <a:pPr fontAlgn="auto">
              <a:lnSpc>
                <a:spcPct val="150000"/>
              </a:lnSpc>
              <a:spcBef>
                <a:spcPts val="0"/>
              </a:spcBef>
              <a:spcAft>
                <a:spcPts val="0"/>
              </a:spcAft>
            </a:pPr>
            <a:r>
              <a:rPr lang="de-DE" sz="1600" dirty="0">
                <a:latin typeface="+mj-lt"/>
              </a:rPr>
              <a:t>Kooperation zwischen der Sparkassen-Finanzgruppe und der Spendenplattform "betterplace.org</a:t>
            </a:r>
          </a:p>
          <a:p>
            <a:pPr fontAlgn="auto">
              <a:lnSpc>
                <a:spcPct val="150000"/>
              </a:lnSpc>
              <a:spcBef>
                <a:spcPts val="0"/>
              </a:spcBef>
              <a:spcAft>
                <a:spcPts val="0"/>
              </a:spcAft>
            </a:pPr>
            <a:r>
              <a:rPr lang="de-DE" sz="1600" dirty="0">
                <a:latin typeface="+mj-lt"/>
              </a:rPr>
              <a:t>Bringt </a:t>
            </a:r>
            <a:r>
              <a:rPr lang="de-DE" sz="1600" b="1" dirty="0">
                <a:latin typeface="+mj-lt"/>
              </a:rPr>
              <a:t>gemeinnützige Vereine und Organisationen</a:t>
            </a:r>
            <a:r>
              <a:rPr lang="de-DE" sz="1600" dirty="0">
                <a:latin typeface="+mj-lt"/>
              </a:rPr>
              <a:t> aus unserem Land mit </a:t>
            </a:r>
            <a:r>
              <a:rPr lang="de-DE" sz="1600" dirty="0" err="1">
                <a:latin typeface="+mj-lt"/>
              </a:rPr>
              <a:t>Spender:innen</a:t>
            </a:r>
            <a:r>
              <a:rPr lang="de-DE" sz="1600" dirty="0">
                <a:latin typeface="+mj-lt"/>
              </a:rPr>
              <a:t> zusammen </a:t>
            </a:r>
          </a:p>
          <a:p>
            <a:pPr fontAlgn="auto">
              <a:lnSpc>
                <a:spcPct val="150000"/>
              </a:lnSpc>
              <a:spcBef>
                <a:spcPts val="0"/>
              </a:spcBef>
              <a:spcAft>
                <a:spcPts val="0"/>
              </a:spcAft>
            </a:pPr>
            <a:r>
              <a:rPr lang="de-DE" sz="1600" dirty="0">
                <a:latin typeface="+mj-lt"/>
              </a:rPr>
              <a:t>Voraussetzung ist, dass die Projekte dem </a:t>
            </a:r>
            <a:r>
              <a:rPr lang="de-DE" sz="1600" b="1" dirty="0">
                <a:latin typeface="+mj-lt"/>
              </a:rPr>
              <a:t>Gemeinwohl </a:t>
            </a:r>
            <a:r>
              <a:rPr lang="de-DE" sz="1600" dirty="0">
                <a:latin typeface="+mj-lt"/>
              </a:rPr>
              <a:t>dienen, sich für die Menschen in ihrer Region </a:t>
            </a:r>
            <a:r>
              <a:rPr lang="de-DE" sz="1600" b="1" dirty="0">
                <a:latin typeface="+mj-lt"/>
              </a:rPr>
              <a:t>einsetzen </a:t>
            </a:r>
            <a:r>
              <a:rPr lang="de-DE" sz="1600" dirty="0">
                <a:latin typeface="+mj-lt"/>
              </a:rPr>
              <a:t>und Verantwortung für die Themen von morgen übernehmen</a:t>
            </a:r>
          </a:p>
          <a:p>
            <a:pPr fontAlgn="auto">
              <a:lnSpc>
                <a:spcPct val="150000"/>
              </a:lnSpc>
              <a:spcBef>
                <a:spcPts val="0"/>
              </a:spcBef>
              <a:spcAft>
                <a:spcPts val="0"/>
              </a:spcAft>
            </a:pPr>
            <a:r>
              <a:rPr lang="de-DE" sz="1600" dirty="0">
                <a:latin typeface="+mj-lt"/>
              </a:rPr>
              <a:t>Projektschwerpunkte: </a:t>
            </a:r>
            <a:r>
              <a:rPr lang="de-DE" sz="1600" b="1" dirty="0">
                <a:latin typeface="+mj-lt"/>
              </a:rPr>
              <a:t>Vielfalt, Toleranz, Teilhabe und Nachhaltigkeit</a:t>
            </a:r>
            <a:endParaRPr lang="de-DE" sz="1600" dirty="0">
              <a:latin typeface="+mj-lt"/>
              <a:sym typeface="Wingdings" panose="05000000000000000000" pitchFamily="2" charset="2"/>
            </a:endParaRPr>
          </a:p>
          <a:p>
            <a:pPr marL="0" indent="0" fontAlgn="auto">
              <a:lnSpc>
                <a:spcPct val="150000"/>
              </a:lnSpc>
              <a:spcBef>
                <a:spcPts val="0"/>
              </a:spcBef>
              <a:spcAft>
                <a:spcPts val="0"/>
              </a:spcAft>
              <a:buNone/>
            </a:pPr>
            <a:endParaRPr lang="de-DE" sz="1600" b="1" dirty="0">
              <a:solidFill>
                <a:prstClr val="black"/>
              </a:solidFill>
              <a:latin typeface="+mj-lt"/>
              <a:sym typeface="Wingdings" panose="05000000000000000000" pitchFamily="2" charset="2"/>
            </a:endParaRPr>
          </a:p>
        </p:txBody>
      </p:sp>
      <p:sp>
        <p:nvSpPr>
          <p:cNvPr id="5" name="Datumsplatzhalter 19">
            <a:extLst>
              <a:ext uri="{FF2B5EF4-FFF2-40B4-BE49-F238E27FC236}">
                <a16:creationId xmlns:a16="http://schemas.microsoft.com/office/drawing/2014/main" id="{594F60E7-1210-8759-239E-2788EE082883}"/>
              </a:ext>
            </a:extLst>
          </p:cNvPr>
          <p:cNvSpPr>
            <a:spLocks noGrp="1"/>
          </p:cNvSpPr>
          <p:nvPr>
            <p:ph type="dt" sz="half" idx="10"/>
          </p:nvPr>
        </p:nvSpPr>
        <p:spPr>
          <a:xfrm>
            <a:off x="838200" y="6356350"/>
            <a:ext cx="2743200" cy="365125"/>
          </a:xfrm>
        </p:spPr>
        <p:txBody>
          <a:bodyPr/>
          <a:lstStyle/>
          <a:p>
            <a:r>
              <a:rPr lang="de-DE">
                <a:solidFill>
                  <a:srgbClr val="B3D04A"/>
                </a:solidFill>
                <a:latin typeface="+mj-lt"/>
              </a:rPr>
              <a:t>23.06.2026</a:t>
            </a:r>
            <a:endParaRPr lang="de-DE" dirty="0">
              <a:solidFill>
                <a:srgbClr val="B3D04A"/>
              </a:solidFill>
              <a:latin typeface="+mj-lt"/>
            </a:endParaRPr>
          </a:p>
        </p:txBody>
      </p:sp>
      <p:pic>
        <p:nvPicPr>
          <p:cNvPr id="7" name="Grafik 6">
            <a:extLst>
              <a:ext uri="{FF2B5EF4-FFF2-40B4-BE49-F238E27FC236}">
                <a16:creationId xmlns:a16="http://schemas.microsoft.com/office/drawing/2014/main" id="{E83BD53C-4705-0668-2A44-CAF02BF89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3975" y="3938234"/>
            <a:ext cx="3378252" cy="18630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Grafik 2">
            <a:extLst>
              <a:ext uri="{FF2B5EF4-FFF2-40B4-BE49-F238E27FC236}">
                <a16:creationId xmlns:a16="http://schemas.microsoft.com/office/drawing/2014/main" id="{D4D1C74B-F700-FCC6-2A07-EDB99FA13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16" y="4221088"/>
            <a:ext cx="1883431" cy="1883431"/>
          </a:xfrm>
          <a:prstGeom prst="rect">
            <a:avLst/>
          </a:prstGeom>
        </p:spPr>
      </p:pic>
      <p:sp>
        <p:nvSpPr>
          <p:cNvPr id="6" name="Textfeld 5">
            <a:extLst>
              <a:ext uri="{FF2B5EF4-FFF2-40B4-BE49-F238E27FC236}">
                <a16:creationId xmlns:a16="http://schemas.microsoft.com/office/drawing/2014/main" id="{BF4247E4-7FA7-4F3A-3D03-EB62BC75876D}"/>
              </a:ext>
            </a:extLst>
          </p:cNvPr>
          <p:cNvSpPr txBox="1"/>
          <p:nvPr/>
        </p:nvSpPr>
        <p:spPr>
          <a:xfrm>
            <a:off x="3758289" y="4869755"/>
            <a:ext cx="1539850" cy="738664"/>
          </a:xfrm>
          <a:prstGeom prst="rect">
            <a:avLst/>
          </a:prstGeom>
          <a:noFill/>
        </p:spPr>
        <p:txBody>
          <a:bodyPr wrap="square" rtlCol="0">
            <a:spAutoFit/>
          </a:bodyPr>
          <a:lstStyle/>
          <a:p>
            <a:pPr algn="ctr"/>
            <a:r>
              <a:rPr lang="de-DE" sz="1400" b="0" i="1" dirty="0">
                <a:latin typeface="+mn-lt"/>
              </a:rPr>
              <a:t>Hier geht‘s zur Spendenplattform </a:t>
            </a:r>
            <a:r>
              <a:rPr lang="de-DE" sz="1400" i="1" dirty="0">
                <a:latin typeface="+mn-lt"/>
              </a:rPr>
              <a:t>Wir Wunder</a:t>
            </a:r>
          </a:p>
        </p:txBody>
      </p:sp>
      <p:pic>
        <p:nvPicPr>
          <p:cNvPr id="9" name="Grafik 8" descr="Pfeil: Leichte Kurve mit einfarbiger Füllung">
            <a:extLst>
              <a:ext uri="{FF2B5EF4-FFF2-40B4-BE49-F238E27FC236}">
                <a16:creationId xmlns:a16="http://schemas.microsoft.com/office/drawing/2014/main" id="{43B89DE2-E396-3CAE-BD15-81246DBD730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1432501">
            <a:off x="2583431" y="4781887"/>
            <a:ext cx="914400" cy="914400"/>
          </a:xfrm>
          <a:prstGeom prst="rect">
            <a:avLst/>
          </a:prstGeom>
        </p:spPr>
      </p:pic>
    </p:spTree>
    <p:extLst>
      <p:ext uri="{BB962C8B-B14F-4D97-AF65-F5344CB8AC3E}">
        <p14:creationId xmlns:p14="http://schemas.microsoft.com/office/powerpoint/2010/main" val="2605292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CC8F2-29DC-B6B0-D770-D414A708AC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F2BC9D-6740-EF26-909D-067058339C3A}"/>
              </a:ext>
            </a:extLst>
          </p:cNvPr>
          <p:cNvSpPr>
            <a:spLocks noGrp="1"/>
          </p:cNvSpPr>
          <p:nvPr>
            <p:ph type="title"/>
          </p:nvPr>
        </p:nvSpPr>
        <p:spPr>
          <a:xfrm>
            <a:off x="496389" y="365126"/>
            <a:ext cx="10857411" cy="634186"/>
          </a:xfrm>
        </p:spPr>
        <p:txBody>
          <a:bodyPr>
            <a:normAutofit/>
          </a:bodyPr>
          <a:lstStyle/>
          <a:p>
            <a:r>
              <a:rPr lang="de-DE" sz="1800" b="1" dirty="0">
                <a:solidFill>
                  <a:srgbClr val="ADC217"/>
                </a:solidFill>
              </a:rPr>
              <a:t>TOP 5 Bericht des Vorstandes und der Geschäftsstelle</a:t>
            </a:r>
          </a:p>
        </p:txBody>
      </p:sp>
      <p:sp>
        <p:nvSpPr>
          <p:cNvPr id="4" name="Rechteck 3">
            <a:extLst>
              <a:ext uri="{FF2B5EF4-FFF2-40B4-BE49-F238E27FC236}">
                <a16:creationId xmlns:a16="http://schemas.microsoft.com/office/drawing/2014/main" id="{BFD502AC-A320-B7DC-9F55-E0EAC6A58297}"/>
              </a:ext>
            </a:extLst>
          </p:cNvPr>
          <p:cNvSpPr/>
          <p:nvPr/>
        </p:nvSpPr>
        <p:spPr>
          <a:xfrm>
            <a:off x="-313510" y="1114698"/>
            <a:ext cx="13136881" cy="49550"/>
          </a:xfrm>
          <a:custGeom>
            <a:avLst/>
            <a:gdLst>
              <a:gd name="csX0" fmla="*/ 0 w 13136881"/>
              <a:gd name="csY0" fmla="*/ 0 h 49550"/>
              <a:gd name="csX1" fmla="*/ 334393 w 13136881"/>
              <a:gd name="csY1" fmla="*/ 0 h 49550"/>
              <a:gd name="csX2" fmla="*/ 931524 w 13136881"/>
              <a:gd name="csY2" fmla="*/ 0 h 49550"/>
              <a:gd name="csX3" fmla="*/ 1660024 w 13136881"/>
              <a:gd name="csY3" fmla="*/ 0 h 49550"/>
              <a:gd name="csX4" fmla="*/ 2125786 w 13136881"/>
              <a:gd name="csY4" fmla="*/ 0 h 49550"/>
              <a:gd name="csX5" fmla="*/ 2985655 w 13136881"/>
              <a:gd name="csY5" fmla="*/ 0 h 49550"/>
              <a:gd name="csX6" fmla="*/ 3582786 w 13136881"/>
              <a:gd name="csY6" fmla="*/ 0 h 49550"/>
              <a:gd name="csX7" fmla="*/ 3917179 w 13136881"/>
              <a:gd name="csY7" fmla="*/ 0 h 49550"/>
              <a:gd name="csX8" fmla="*/ 4382941 w 13136881"/>
              <a:gd name="csY8" fmla="*/ 0 h 49550"/>
              <a:gd name="csX9" fmla="*/ 4980072 w 13136881"/>
              <a:gd name="csY9" fmla="*/ 0 h 49550"/>
              <a:gd name="csX10" fmla="*/ 5708572 w 13136881"/>
              <a:gd name="csY10" fmla="*/ 0 h 49550"/>
              <a:gd name="csX11" fmla="*/ 6568441 w 13136881"/>
              <a:gd name="csY11" fmla="*/ 0 h 49550"/>
              <a:gd name="csX12" fmla="*/ 7428309 w 13136881"/>
              <a:gd name="csY12" fmla="*/ 0 h 49550"/>
              <a:gd name="csX13" fmla="*/ 7894071 w 13136881"/>
              <a:gd name="csY13" fmla="*/ 0 h 49550"/>
              <a:gd name="csX14" fmla="*/ 8359833 w 13136881"/>
              <a:gd name="csY14" fmla="*/ 0 h 49550"/>
              <a:gd name="csX15" fmla="*/ 9219702 w 13136881"/>
              <a:gd name="csY15" fmla="*/ 0 h 49550"/>
              <a:gd name="csX16" fmla="*/ 10079571 w 13136881"/>
              <a:gd name="csY16" fmla="*/ 0 h 49550"/>
              <a:gd name="csX17" fmla="*/ 10413964 w 13136881"/>
              <a:gd name="csY17" fmla="*/ 0 h 49550"/>
              <a:gd name="csX18" fmla="*/ 11011095 w 13136881"/>
              <a:gd name="csY18" fmla="*/ 0 h 49550"/>
              <a:gd name="csX19" fmla="*/ 11345488 w 13136881"/>
              <a:gd name="csY19" fmla="*/ 0 h 49550"/>
              <a:gd name="csX20" fmla="*/ 11548513 w 13136881"/>
              <a:gd name="csY20" fmla="*/ 0 h 49550"/>
              <a:gd name="csX21" fmla="*/ 11751537 w 13136881"/>
              <a:gd name="csY21" fmla="*/ 0 h 49550"/>
              <a:gd name="csX22" fmla="*/ 12348668 w 13136881"/>
              <a:gd name="csY22" fmla="*/ 0 h 49550"/>
              <a:gd name="csX23" fmla="*/ 13136881 w 13136881"/>
              <a:gd name="csY23" fmla="*/ 0 h 49550"/>
              <a:gd name="csX24" fmla="*/ 13136881 w 13136881"/>
              <a:gd name="csY24" fmla="*/ 49550 h 49550"/>
              <a:gd name="csX25" fmla="*/ 12277012 w 13136881"/>
              <a:gd name="csY25" fmla="*/ 49550 h 49550"/>
              <a:gd name="csX26" fmla="*/ 12073988 w 13136881"/>
              <a:gd name="csY26" fmla="*/ 49550 h 49550"/>
              <a:gd name="csX27" fmla="*/ 11739595 w 13136881"/>
              <a:gd name="csY27" fmla="*/ 49550 h 49550"/>
              <a:gd name="csX28" fmla="*/ 11142464 w 13136881"/>
              <a:gd name="csY28" fmla="*/ 49550 h 49550"/>
              <a:gd name="csX29" fmla="*/ 10545333 w 13136881"/>
              <a:gd name="csY29" fmla="*/ 49550 h 49550"/>
              <a:gd name="csX30" fmla="*/ 9948202 w 13136881"/>
              <a:gd name="csY30" fmla="*/ 49550 h 49550"/>
              <a:gd name="csX31" fmla="*/ 9745177 w 13136881"/>
              <a:gd name="csY31" fmla="*/ 49550 h 49550"/>
              <a:gd name="csX32" fmla="*/ 9410784 w 13136881"/>
              <a:gd name="csY32" fmla="*/ 49550 h 49550"/>
              <a:gd name="csX33" fmla="*/ 8550915 w 13136881"/>
              <a:gd name="csY33" fmla="*/ 49550 h 49550"/>
              <a:gd name="csX34" fmla="*/ 8216522 w 13136881"/>
              <a:gd name="csY34" fmla="*/ 49550 h 49550"/>
              <a:gd name="csX35" fmla="*/ 7356653 w 13136881"/>
              <a:gd name="csY35" fmla="*/ 49550 h 49550"/>
              <a:gd name="csX36" fmla="*/ 7153629 w 13136881"/>
              <a:gd name="csY36" fmla="*/ 49550 h 49550"/>
              <a:gd name="csX37" fmla="*/ 6950604 w 13136881"/>
              <a:gd name="csY37" fmla="*/ 49550 h 49550"/>
              <a:gd name="csX38" fmla="*/ 6616211 w 13136881"/>
              <a:gd name="csY38" fmla="*/ 49550 h 49550"/>
              <a:gd name="csX39" fmla="*/ 5887711 w 13136881"/>
              <a:gd name="csY39" fmla="*/ 49550 h 49550"/>
              <a:gd name="csX40" fmla="*/ 5027843 w 13136881"/>
              <a:gd name="csY40" fmla="*/ 49550 h 49550"/>
              <a:gd name="csX41" fmla="*/ 4693449 w 13136881"/>
              <a:gd name="csY41" fmla="*/ 49550 h 49550"/>
              <a:gd name="csX42" fmla="*/ 4096318 w 13136881"/>
              <a:gd name="csY42" fmla="*/ 49550 h 49550"/>
              <a:gd name="csX43" fmla="*/ 3630556 w 13136881"/>
              <a:gd name="csY43" fmla="*/ 49550 h 49550"/>
              <a:gd name="csX44" fmla="*/ 2902056 w 13136881"/>
              <a:gd name="csY44" fmla="*/ 49550 h 49550"/>
              <a:gd name="csX45" fmla="*/ 2042188 w 13136881"/>
              <a:gd name="csY45" fmla="*/ 49550 h 49550"/>
              <a:gd name="csX46" fmla="*/ 1445057 w 13136881"/>
              <a:gd name="csY46" fmla="*/ 49550 h 49550"/>
              <a:gd name="csX47" fmla="*/ 979295 w 13136881"/>
              <a:gd name="csY47" fmla="*/ 49550 h 49550"/>
              <a:gd name="csX48" fmla="*/ 513533 w 13136881"/>
              <a:gd name="csY48" fmla="*/ 49550 h 49550"/>
              <a:gd name="csX49" fmla="*/ 0 w 13136881"/>
              <a:gd name="csY49" fmla="*/ 49550 h 49550"/>
              <a:gd name="csX50" fmla="*/ 0 w 13136881"/>
              <a:gd name="csY50" fmla="*/ 0 h 495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3136881" h="49550" extrusionOk="0">
                <a:moveTo>
                  <a:pt x="0" y="0"/>
                </a:moveTo>
                <a:cubicBezTo>
                  <a:pt x="85006" y="-27474"/>
                  <a:pt x="215421" y="22816"/>
                  <a:pt x="334393" y="0"/>
                </a:cubicBezTo>
                <a:cubicBezTo>
                  <a:pt x="453365" y="-22816"/>
                  <a:pt x="704334" y="61952"/>
                  <a:pt x="931524" y="0"/>
                </a:cubicBezTo>
                <a:cubicBezTo>
                  <a:pt x="1158714" y="-61952"/>
                  <a:pt x="1313810" y="62244"/>
                  <a:pt x="1660024" y="0"/>
                </a:cubicBezTo>
                <a:cubicBezTo>
                  <a:pt x="2006238" y="-62244"/>
                  <a:pt x="1918716" y="22142"/>
                  <a:pt x="2125786" y="0"/>
                </a:cubicBezTo>
                <a:cubicBezTo>
                  <a:pt x="2332856" y="-22142"/>
                  <a:pt x="2677294" y="96642"/>
                  <a:pt x="2985655" y="0"/>
                </a:cubicBezTo>
                <a:cubicBezTo>
                  <a:pt x="3294016" y="-96642"/>
                  <a:pt x="3339537" y="29086"/>
                  <a:pt x="3582786" y="0"/>
                </a:cubicBezTo>
                <a:cubicBezTo>
                  <a:pt x="3826035" y="-29086"/>
                  <a:pt x="3776856" y="7531"/>
                  <a:pt x="3917179" y="0"/>
                </a:cubicBezTo>
                <a:cubicBezTo>
                  <a:pt x="4057502" y="-7531"/>
                  <a:pt x="4251729" y="910"/>
                  <a:pt x="4382941" y="0"/>
                </a:cubicBezTo>
                <a:cubicBezTo>
                  <a:pt x="4514153" y="-910"/>
                  <a:pt x="4802486" y="31474"/>
                  <a:pt x="4980072" y="0"/>
                </a:cubicBezTo>
                <a:cubicBezTo>
                  <a:pt x="5157658" y="-31474"/>
                  <a:pt x="5453123" y="72629"/>
                  <a:pt x="5708572" y="0"/>
                </a:cubicBezTo>
                <a:cubicBezTo>
                  <a:pt x="5964021" y="-72629"/>
                  <a:pt x="6190034" y="45091"/>
                  <a:pt x="6568441" y="0"/>
                </a:cubicBezTo>
                <a:cubicBezTo>
                  <a:pt x="6946848" y="-45091"/>
                  <a:pt x="7173485" y="23103"/>
                  <a:pt x="7428309" y="0"/>
                </a:cubicBezTo>
                <a:cubicBezTo>
                  <a:pt x="7683133" y="-23103"/>
                  <a:pt x="7704521" y="54100"/>
                  <a:pt x="7894071" y="0"/>
                </a:cubicBezTo>
                <a:cubicBezTo>
                  <a:pt x="8083621" y="-54100"/>
                  <a:pt x="8231319" y="43455"/>
                  <a:pt x="8359833" y="0"/>
                </a:cubicBezTo>
                <a:cubicBezTo>
                  <a:pt x="8488347" y="-43455"/>
                  <a:pt x="8865374" y="79587"/>
                  <a:pt x="9219702" y="0"/>
                </a:cubicBezTo>
                <a:cubicBezTo>
                  <a:pt x="9574030" y="-79587"/>
                  <a:pt x="9700904" y="78163"/>
                  <a:pt x="10079571" y="0"/>
                </a:cubicBezTo>
                <a:cubicBezTo>
                  <a:pt x="10458238" y="-78163"/>
                  <a:pt x="10273789" y="37749"/>
                  <a:pt x="10413964" y="0"/>
                </a:cubicBezTo>
                <a:cubicBezTo>
                  <a:pt x="10554139" y="-37749"/>
                  <a:pt x="10848854" y="56949"/>
                  <a:pt x="11011095" y="0"/>
                </a:cubicBezTo>
                <a:cubicBezTo>
                  <a:pt x="11173336" y="-56949"/>
                  <a:pt x="11243127" y="38752"/>
                  <a:pt x="11345488" y="0"/>
                </a:cubicBezTo>
                <a:cubicBezTo>
                  <a:pt x="11447849" y="-38752"/>
                  <a:pt x="11489691" y="2728"/>
                  <a:pt x="11548513" y="0"/>
                </a:cubicBezTo>
                <a:cubicBezTo>
                  <a:pt x="11607336" y="-2728"/>
                  <a:pt x="11697511" y="4843"/>
                  <a:pt x="11751537" y="0"/>
                </a:cubicBezTo>
                <a:cubicBezTo>
                  <a:pt x="11805563" y="-4843"/>
                  <a:pt x="12098201" y="9361"/>
                  <a:pt x="12348668" y="0"/>
                </a:cubicBezTo>
                <a:cubicBezTo>
                  <a:pt x="12599135" y="-9361"/>
                  <a:pt x="12879351" y="26956"/>
                  <a:pt x="13136881" y="0"/>
                </a:cubicBezTo>
                <a:cubicBezTo>
                  <a:pt x="13140956" y="21237"/>
                  <a:pt x="13135287" y="36931"/>
                  <a:pt x="13136881" y="49550"/>
                </a:cubicBezTo>
                <a:cubicBezTo>
                  <a:pt x="12949139" y="151357"/>
                  <a:pt x="12661355" y="-34511"/>
                  <a:pt x="12277012" y="49550"/>
                </a:cubicBezTo>
                <a:cubicBezTo>
                  <a:pt x="11892669" y="133611"/>
                  <a:pt x="12127063" y="45101"/>
                  <a:pt x="12073988" y="49550"/>
                </a:cubicBezTo>
                <a:cubicBezTo>
                  <a:pt x="12020913" y="53999"/>
                  <a:pt x="11902437" y="25551"/>
                  <a:pt x="11739595" y="49550"/>
                </a:cubicBezTo>
                <a:cubicBezTo>
                  <a:pt x="11576753" y="73549"/>
                  <a:pt x="11290670" y="8987"/>
                  <a:pt x="11142464" y="49550"/>
                </a:cubicBezTo>
                <a:cubicBezTo>
                  <a:pt x="10994258" y="90113"/>
                  <a:pt x="10827153" y="-14766"/>
                  <a:pt x="10545333" y="49550"/>
                </a:cubicBezTo>
                <a:cubicBezTo>
                  <a:pt x="10263513" y="113866"/>
                  <a:pt x="10090999" y="30945"/>
                  <a:pt x="9948202" y="49550"/>
                </a:cubicBezTo>
                <a:cubicBezTo>
                  <a:pt x="9805405" y="68155"/>
                  <a:pt x="9811140" y="35048"/>
                  <a:pt x="9745177" y="49550"/>
                </a:cubicBezTo>
                <a:cubicBezTo>
                  <a:pt x="9679215" y="64052"/>
                  <a:pt x="9550599" y="31830"/>
                  <a:pt x="9410784" y="49550"/>
                </a:cubicBezTo>
                <a:cubicBezTo>
                  <a:pt x="9270969" y="67270"/>
                  <a:pt x="8885340" y="-7565"/>
                  <a:pt x="8550915" y="49550"/>
                </a:cubicBezTo>
                <a:cubicBezTo>
                  <a:pt x="8216490" y="106665"/>
                  <a:pt x="8287041" y="43458"/>
                  <a:pt x="8216522" y="49550"/>
                </a:cubicBezTo>
                <a:cubicBezTo>
                  <a:pt x="8146003" y="55642"/>
                  <a:pt x="7542527" y="-26889"/>
                  <a:pt x="7356653" y="49550"/>
                </a:cubicBezTo>
                <a:cubicBezTo>
                  <a:pt x="7170779" y="125989"/>
                  <a:pt x="7246456" y="36824"/>
                  <a:pt x="7153629" y="49550"/>
                </a:cubicBezTo>
                <a:cubicBezTo>
                  <a:pt x="7060802" y="62276"/>
                  <a:pt x="7034309" y="47001"/>
                  <a:pt x="6950604" y="49550"/>
                </a:cubicBezTo>
                <a:cubicBezTo>
                  <a:pt x="6866899" y="52099"/>
                  <a:pt x="6757685" y="18833"/>
                  <a:pt x="6616211" y="49550"/>
                </a:cubicBezTo>
                <a:cubicBezTo>
                  <a:pt x="6474737" y="80267"/>
                  <a:pt x="6139764" y="-25939"/>
                  <a:pt x="5887711" y="49550"/>
                </a:cubicBezTo>
                <a:cubicBezTo>
                  <a:pt x="5635658" y="125039"/>
                  <a:pt x="5261533" y="14754"/>
                  <a:pt x="5027843" y="49550"/>
                </a:cubicBezTo>
                <a:cubicBezTo>
                  <a:pt x="4794153" y="84346"/>
                  <a:pt x="4812112" y="46349"/>
                  <a:pt x="4693449" y="49550"/>
                </a:cubicBezTo>
                <a:cubicBezTo>
                  <a:pt x="4574786" y="52751"/>
                  <a:pt x="4342201" y="2981"/>
                  <a:pt x="4096318" y="49550"/>
                </a:cubicBezTo>
                <a:cubicBezTo>
                  <a:pt x="3850435" y="96119"/>
                  <a:pt x="3841354" y="30117"/>
                  <a:pt x="3630556" y="49550"/>
                </a:cubicBezTo>
                <a:cubicBezTo>
                  <a:pt x="3419758" y="68983"/>
                  <a:pt x="3154087" y="-23010"/>
                  <a:pt x="2902056" y="49550"/>
                </a:cubicBezTo>
                <a:cubicBezTo>
                  <a:pt x="2650025" y="122110"/>
                  <a:pt x="2448655" y="-29227"/>
                  <a:pt x="2042188" y="49550"/>
                </a:cubicBezTo>
                <a:cubicBezTo>
                  <a:pt x="1635721" y="128327"/>
                  <a:pt x="1624231" y="24327"/>
                  <a:pt x="1445057" y="49550"/>
                </a:cubicBezTo>
                <a:cubicBezTo>
                  <a:pt x="1265883" y="74773"/>
                  <a:pt x="1113072" y="-3966"/>
                  <a:pt x="979295" y="49550"/>
                </a:cubicBezTo>
                <a:cubicBezTo>
                  <a:pt x="845518" y="103066"/>
                  <a:pt x="664460" y="10374"/>
                  <a:pt x="513533" y="49550"/>
                </a:cubicBezTo>
                <a:cubicBezTo>
                  <a:pt x="362606" y="88726"/>
                  <a:pt x="194973" y="-4114"/>
                  <a:pt x="0" y="49550"/>
                </a:cubicBezTo>
                <a:cubicBezTo>
                  <a:pt x="-5341" y="34063"/>
                  <a:pt x="105" y="21513"/>
                  <a:pt x="0" y="0"/>
                </a:cubicBezTo>
                <a:close/>
              </a:path>
            </a:pathLst>
          </a:custGeom>
          <a:noFill/>
          <a:ln>
            <a:solidFill>
              <a:srgbClr val="ADC217"/>
            </a:solidFill>
            <a:extLst>
              <a:ext uri="{C807C97D-BFC1-408E-A445-0C87EB9F89A2}">
                <ask:lineSketchStyleProps xmlns:ask="http://schemas.microsoft.com/office/drawing/2018/sketchyshapes" sd="1344285569">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AA7044AF-56DA-CA8F-BE2A-A3844C1F651A}"/>
              </a:ext>
            </a:extLst>
          </p:cNvPr>
          <p:cNvSpPr/>
          <p:nvPr/>
        </p:nvSpPr>
        <p:spPr>
          <a:xfrm>
            <a:off x="9367601" y="1567840"/>
            <a:ext cx="2667631" cy="861134"/>
          </a:xfrm>
          <a:custGeom>
            <a:avLst/>
            <a:gdLst>
              <a:gd name="csX0" fmla="*/ 0 w 2667631"/>
              <a:gd name="csY0" fmla="*/ 430567 h 861134"/>
              <a:gd name="csX1" fmla="*/ 1333816 w 2667631"/>
              <a:gd name="csY1" fmla="*/ 0 h 861134"/>
              <a:gd name="csX2" fmla="*/ 2667632 w 2667631"/>
              <a:gd name="csY2" fmla="*/ 430567 h 861134"/>
              <a:gd name="csX3" fmla="*/ 1333816 w 2667631"/>
              <a:gd name="csY3" fmla="*/ 861134 h 861134"/>
              <a:gd name="csX4" fmla="*/ 0 w 2667631"/>
              <a:gd name="csY4" fmla="*/ 430567 h 861134"/>
            </a:gdLst>
            <a:ahLst/>
            <a:cxnLst>
              <a:cxn ang="0">
                <a:pos x="csX0" y="csY0"/>
              </a:cxn>
              <a:cxn ang="0">
                <a:pos x="csX1" y="csY1"/>
              </a:cxn>
              <a:cxn ang="0">
                <a:pos x="csX2" y="csY2"/>
              </a:cxn>
              <a:cxn ang="0">
                <a:pos x="csX3" y="csY3"/>
              </a:cxn>
              <a:cxn ang="0">
                <a:pos x="csX4" y="csY4"/>
              </a:cxn>
            </a:cxnLst>
            <a:rect l="l" t="t" r="r" b="b"/>
            <a:pathLst>
              <a:path w="2667631" h="861134" fill="none" extrusionOk="0">
                <a:moveTo>
                  <a:pt x="0" y="430567"/>
                </a:moveTo>
                <a:cubicBezTo>
                  <a:pt x="-103450" y="86359"/>
                  <a:pt x="556474" y="-78672"/>
                  <a:pt x="1333816" y="0"/>
                </a:cubicBezTo>
                <a:cubicBezTo>
                  <a:pt x="2086285" y="1876"/>
                  <a:pt x="2626685" y="182559"/>
                  <a:pt x="2667632" y="430567"/>
                </a:cubicBezTo>
                <a:cubicBezTo>
                  <a:pt x="2537374" y="633546"/>
                  <a:pt x="2014803" y="894954"/>
                  <a:pt x="1333816" y="861134"/>
                </a:cubicBezTo>
                <a:cubicBezTo>
                  <a:pt x="574385" y="857879"/>
                  <a:pt x="-1331" y="610837"/>
                  <a:pt x="0" y="430567"/>
                </a:cubicBezTo>
                <a:close/>
              </a:path>
              <a:path w="2667631" h="861134" stroke="0" extrusionOk="0">
                <a:moveTo>
                  <a:pt x="0" y="430567"/>
                </a:moveTo>
                <a:cubicBezTo>
                  <a:pt x="-67934" y="181310"/>
                  <a:pt x="473239" y="90360"/>
                  <a:pt x="1333816" y="0"/>
                </a:cubicBezTo>
                <a:cubicBezTo>
                  <a:pt x="2090189" y="-11358"/>
                  <a:pt x="2655610" y="182409"/>
                  <a:pt x="2667632" y="430567"/>
                </a:cubicBezTo>
                <a:cubicBezTo>
                  <a:pt x="2732188" y="683473"/>
                  <a:pt x="2144190" y="802325"/>
                  <a:pt x="1333816" y="861134"/>
                </a:cubicBezTo>
                <a:cubicBezTo>
                  <a:pt x="601260" y="850882"/>
                  <a:pt x="-43397" y="681651"/>
                  <a:pt x="0" y="430567"/>
                </a:cubicBezTo>
                <a:close/>
              </a:path>
            </a:pathLst>
          </a:custGeom>
          <a:solidFill>
            <a:srgbClr val="E8F1C7"/>
          </a:solidFill>
          <a:ln>
            <a:solidFill>
              <a:srgbClr val="ADC217"/>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mj-lt"/>
              </a:rPr>
              <a:t>MFR</a:t>
            </a:r>
          </a:p>
        </p:txBody>
      </p:sp>
      <p:sp>
        <p:nvSpPr>
          <p:cNvPr id="16" name="Ellipse 15">
            <a:extLst>
              <a:ext uri="{FF2B5EF4-FFF2-40B4-BE49-F238E27FC236}">
                <a16:creationId xmlns:a16="http://schemas.microsoft.com/office/drawing/2014/main" id="{5A1F9F1E-66EA-8A2A-F031-9EEAD11E1BDF}"/>
              </a:ext>
            </a:extLst>
          </p:cNvPr>
          <p:cNvSpPr/>
          <p:nvPr/>
        </p:nvSpPr>
        <p:spPr>
          <a:xfrm>
            <a:off x="9367602" y="1505586"/>
            <a:ext cx="2494625" cy="994239"/>
          </a:xfrm>
          <a:custGeom>
            <a:avLst/>
            <a:gdLst>
              <a:gd name="csX0" fmla="*/ 0 w 2494625"/>
              <a:gd name="csY0" fmla="*/ 497120 h 994239"/>
              <a:gd name="csX1" fmla="*/ 1247313 w 2494625"/>
              <a:gd name="csY1" fmla="*/ 0 h 994239"/>
              <a:gd name="csX2" fmla="*/ 2494626 w 2494625"/>
              <a:gd name="csY2" fmla="*/ 497120 h 994239"/>
              <a:gd name="csX3" fmla="*/ 1247313 w 2494625"/>
              <a:gd name="csY3" fmla="*/ 994240 h 994239"/>
              <a:gd name="csX4" fmla="*/ 0 w 2494625"/>
              <a:gd name="csY4" fmla="*/ 497120 h 994239"/>
            </a:gdLst>
            <a:ahLst/>
            <a:cxnLst>
              <a:cxn ang="0">
                <a:pos x="csX0" y="csY0"/>
              </a:cxn>
              <a:cxn ang="0">
                <a:pos x="csX1" y="csY1"/>
              </a:cxn>
              <a:cxn ang="0">
                <a:pos x="csX2" y="csY2"/>
              </a:cxn>
              <a:cxn ang="0">
                <a:pos x="csX3" y="csY3"/>
              </a:cxn>
              <a:cxn ang="0">
                <a:pos x="csX4" y="csY4"/>
              </a:cxn>
            </a:cxnLst>
            <a:rect l="l" t="t" r="r" b="b"/>
            <a:pathLst>
              <a:path w="2494625" h="994239" extrusionOk="0">
                <a:moveTo>
                  <a:pt x="0" y="497120"/>
                </a:moveTo>
                <a:cubicBezTo>
                  <a:pt x="118522" y="229434"/>
                  <a:pt x="574093" y="467"/>
                  <a:pt x="1247313" y="0"/>
                </a:cubicBezTo>
                <a:cubicBezTo>
                  <a:pt x="1935093" y="-17997"/>
                  <a:pt x="2463380" y="210694"/>
                  <a:pt x="2494626" y="497120"/>
                </a:cubicBezTo>
                <a:cubicBezTo>
                  <a:pt x="2598949" y="812502"/>
                  <a:pt x="2029036" y="1045792"/>
                  <a:pt x="1247313" y="994240"/>
                </a:cubicBezTo>
                <a:cubicBezTo>
                  <a:pt x="600714" y="982857"/>
                  <a:pt x="39760" y="753869"/>
                  <a:pt x="0" y="497120"/>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AC15E478-D34E-CB6C-8B2B-3FBE35AB2014}"/>
              </a:ext>
            </a:extLst>
          </p:cNvPr>
          <p:cNvSpPr/>
          <p:nvPr/>
        </p:nvSpPr>
        <p:spPr>
          <a:xfrm rot="10519779">
            <a:off x="9404633" y="1561258"/>
            <a:ext cx="2602664" cy="904043"/>
          </a:xfrm>
          <a:custGeom>
            <a:avLst/>
            <a:gdLst>
              <a:gd name="csX0" fmla="*/ 0 w 2602664"/>
              <a:gd name="csY0" fmla="*/ 452022 h 904043"/>
              <a:gd name="csX1" fmla="*/ 1301332 w 2602664"/>
              <a:gd name="csY1" fmla="*/ 0 h 904043"/>
              <a:gd name="csX2" fmla="*/ 2602664 w 2602664"/>
              <a:gd name="csY2" fmla="*/ 452022 h 904043"/>
              <a:gd name="csX3" fmla="*/ 1301332 w 2602664"/>
              <a:gd name="csY3" fmla="*/ 904044 h 904043"/>
              <a:gd name="csX4" fmla="*/ 0 w 2602664"/>
              <a:gd name="csY4" fmla="*/ 452022 h 904043"/>
            </a:gdLst>
            <a:ahLst/>
            <a:cxnLst>
              <a:cxn ang="0">
                <a:pos x="csX0" y="csY0"/>
              </a:cxn>
              <a:cxn ang="0">
                <a:pos x="csX1" y="csY1"/>
              </a:cxn>
              <a:cxn ang="0">
                <a:pos x="csX2" y="csY2"/>
              </a:cxn>
              <a:cxn ang="0">
                <a:pos x="csX3" y="csY3"/>
              </a:cxn>
              <a:cxn ang="0">
                <a:pos x="csX4" y="csY4"/>
              </a:cxn>
            </a:cxnLst>
            <a:rect l="l" t="t" r="r" b="b"/>
            <a:pathLst>
              <a:path w="2602664" h="904043" extrusionOk="0">
                <a:moveTo>
                  <a:pt x="0" y="452022"/>
                </a:moveTo>
                <a:cubicBezTo>
                  <a:pt x="60892" y="205905"/>
                  <a:pt x="704939" y="3651"/>
                  <a:pt x="1301332" y="0"/>
                </a:cubicBezTo>
                <a:cubicBezTo>
                  <a:pt x="2016598" y="-56725"/>
                  <a:pt x="2594464" y="199261"/>
                  <a:pt x="2602664" y="452022"/>
                </a:cubicBezTo>
                <a:cubicBezTo>
                  <a:pt x="2641638" y="716921"/>
                  <a:pt x="2059274" y="925828"/>
                  <a:pt x="1301332" y="904044"/>
                </a:cubicBezTo>
                <a:cubicBezTo>
                  <a:pt x="633027" y="890472"/>
                  <a:pt x="45670" y="681217"/>
                  <a:pt x="0" y="452022"/>
                </a:cubicBezTo>
                <a:close/>
              </a:path>
            </a:pathLst>
          </a:custGeom>
          <a:noFill/>
          <a:ln>
            <a:solidFill>
              <a:srgbClr val="ADC217"/>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oliennummernplatzhalter 18">
            <a:extLst>
              <a:ext uri="{FF2B5EF4-FFF2-40B4-BE49-F238E27FC236}">
                <a16:creationId xmlns:a16="http://schemas.microsoft.com/office/drawing/2014/main" id="{5DB3BD6B-503C-13D9-2EF5-9E33DB97ACD2}"/>
              </a:ext>
            </a:extLst>
          </p:cNvPr>
          <p:cNvSpPr>
            <a:spLocks noGrp="1"/>
          </p:cNvSpPr>
          <p:nvPr>
            <p:ph type="sldNum" sz="quarter" idx="12"/>
          </p:nvPr>
        </p:nvSpPr>
        <p:spPr/>
        <p:txBody>
          <a:bodyPr/>
          <a:lstStyle/>
          <a:p>
            <a:fld id="{FF26D450-241C-49D8-A09E-EB203266E317}" type="slidenum">
              <a:rPr lang="de-DE" smtClean="0"/>
              <a:t>9</a:t>
            </a:fld>
            <a:endParaRPr lang="de-DE"/>
          </a:p>
        </p:txBody>
      </p:sp>
      <p:sp>
        <p:nvSpPr>
          <p:cNvPr id="21" name="Inhaltsplatzhalter 2">
            <a:extLst>
              <a:ext uri="{FF2B5EF4-FFF2-40B4-BE49-F238E27FC236}">
                <a16:creationId xmlns:a16="http://schemas.microsoft.com/office/drawing/2014/main" id="{EBB6272E-D900-04DB-BB3F-A38B4D1EA695}"/>
              </a:ext>
            </a:extLst>
          </p:cNvPr>
          <p:cNvSpPr txBox="1">
            <a:spLocks/>
          </p:cNvSpPr>
          <p:nvPr/>
        </p:nvSpPr>
        <p:spPr>
          <a:xfrm>
            <a:off x="9413439" y="2744339"/>
            <a:ext cx="2438646" cy="344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Bef>
                <a:spcPts val="0"/>
              </a:spcBef>
              <a:spcAft>
                <a:spcPts val="0"/>
              </a:spcAft>
              <a:buFont typeface="Calibri" panose="020F0502020204030204" pitchFamily="34" charset="0"/>
              <a:buChar char="∙"/>
              <a:defRPr/>
            </a:pPr>
            <a:endParaRPr lang="de-DE" sz="1600" dirty="0">
              <a:solidFill>
                <a:prstClr val="black"/>
              </a:solidFill>
              <a:latin typeface="+mj-lt"/>
            </a:endParaRPr>
          </a:p>
        </p:txBody>
      </p:sp>
      <p:sp>
        <p:nvSpPr>
          <p:cNvPr id="22" name="Fußzeilenplatzhalter 17">
            <a:extLst>
              <a:ext uri="{FF2B5EF4-FFF2-40B4-BE49-F238E27FC236}">
                <a16:creationId xmlns:a16="http://schemas.microsoft.com/office/drawing/2014/main" id="{942F2FE2-5138-BD14-6C20-EE922D337FD3}"/>
              </a:ext>
            </a:extLst>
          </p:cNvPr>
          <p:cNvSpPr>
            <a:spLocks noGrp="1"/>
          </p:cNvSpPr>
          <p:nvPr>
            <p:ph type="ftr" sz="quarter" idx="11"/>
          </p:nvPr>
        </p:nvSpPr>
        <p:spPr>
          <a:xfrm>
            <a:off x="1703512" y="6356350"/>
            <a:ext cx="9361040" cy="365125"/>
          </a:xfrm>
        </p:spPr>
        <p:txBody>
          <a:bodyPr/>
          <a:lstStyle/>
          <a:p>
            <a:r>
              <a:rPr lang="de-DE" dirty="0"/>
              <a:t>Holsteiner Auenland - LAG AktivRegion e.V. | Mitgliederversammlung</a:t>
            </a:r>
          </a:p>
        </p:txBody>
      </p:sp>
      <p:sp>
        <p:nvSpPr>
          <p:cNvPr id="8" name="Inhaltsplatzhalter 2">
            <a:extLst>
              <a:ext uri="{FF2B5EF4-FFF2-40B4-BE49-F238E27FC236}">
                <a16:creationId xmlns:a16="http://schemas.microsoft.com/office/drawing/2014/main" id="{F36EAF2F-7998-6E1C-ADC9-E1541BF8DF6E}"/>
              </a:ext>
            </a:extLst>
          </p:cNvPr>
          <p:cNvSpPr txBox="1">
            <a:spLocks/>
          </p:cNvSpPr>
          <p:nvPr/>
        </p:nvSpPr>
        <p:spPr>
          <a:xfrm>
            <a:off x="496389" y="1456800"/>
            <a:ext cx="7831859" cy="47204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pPr>
            <a:r>
              <a:rPr lang="de-DE" sz="1600" b="1" dirty="0">
                <a:solidFill>
                  <a:srgbClr val="ADC217"/>
                </a:solidFill>
                <a:latin typeface="+mj-lt"/>
                <a:sym typeface="Wingdings" panose="05000000000000000000" pitchFamily="2" charset="2"/>
              </a:rPr>
              <a:t>Sachstand zum mehrjährigen Finanzrahmen | EU-Ebene</a:t>
            </a:r>
          </a:p>
          <a:p>
            <a:pPr marL="285750" indent="-285750">
              <a:lnSpc>
                <a:spcPct val="100000"/>
              </a:lnSpc>
              <a:buFont typeface="Arial" panose="020B0604020202020204" pitchFamily="34" charset="0"/>
              <a:buChar char="∙"/>
            </a:pPr>
            <a:r>
              <a:rPr lang="de-DE" sz="1600" dirty="0">
                <a:latin typeface="+mj-lt"/>
              </a:rPr>
              <a:t>Insgesamt erhöht sich der Gesamthaushalt von 1,26 Billionen Euro auf </a:t>
            </a:r>
            <a:r>
              <a:rPr lang="de-DE" sz="1600" b="1" dirty="0">
                <a:latin typeface="+mj-lt"/>
              </a:rPr>
              <a:t>1,76 Billionen Euro</a:t>
            </a:r>
          </a:p>
          <a:p>
            <a:pPr marL="285750" indent="-285750">
              <a:lnSpc>
                <a:spcPct val="100000"/>
              </a:lnSpc>
              <a:buFont typeface="Arial" panose="020B0604020202020204" pitchFamily="34" charset="0"/>
              <a:buChar char="∙"/>
            </a:pPr>
            <a:r>
              <a:rPr lang="de-DE" sz="1600" b="1" dirty="0">
                <a:latin typeface="+mj-lt"/>
              </a:rPr>
              <a:t>4 Prioritäten</a:t>
            </a:r>
          </a:p>
          <a:p>
            <a:pPr marL="742950" lvl="1" indent="-285750">
              <a:lnSpc>
                <a:spcPct val="100000"/>
              </a:lnSpc>
              <a:buFont typeface="Arial" panose="020B0604020202020204" pitchFamily="34" charset="0"/>
              <a:buChar char="∙"/>
            </a:pPr>
            <a:r>
              <a:rPr lang="de-DE" sz="1600" b="1" dirty="0">
                <a:latin typeface="+mj-lt"/>
              </a:rPr>
              <a:t>Prio I: Ländlicher Wohlstand und Sicherheit inkl. Rückzahlungen NGEU</a:t>
            </a:r>
          </a:p>
          <a:p>
            <a:pPr marL="742950" lvl="1" indent="-285750">
              <a:lnSpc>
                <a:spcPct val="100000"/>
              </a:lnSpc>
              <a:buFont typeface="Arial" panose="020B0604020202020204" pitchFamily="34" charset="0"/>
              <a:buChar char="∙"/>
            </a:pPr>
            <a:r>
              <a:rPr lang="de-DE" sz="1600" dirty="0">
                <a:latin typeface="+mj-lt"/>
              </a:rPr>
              <a:t>Prio II: Wettbewerbsfähigkeit, Wohlstand und Sicherheit inkl. Verteidigung</a:t>
            </a:r>
          </a:p>
          <a:p>
            <a:pPr marL="742950" lvl="1" indent="-285750">
              <a:lnSpc>
                <a:spcPct val="100000"/>
              </a:lnSpc>
              <a:buFont typeface="Arial" panose="020B0604020202020204" pitchFamily="34" charset="0"/>
              <a:buChar char="∙"/>
            </a:pPr>
            <a:r>
              <a:rPr lang="de-DE" sz="1600" dirty="0">
                <a:latin typeface="+mj-lt"/>
              </a:rPr>
              <a:t>Prio III: Europa in der Welt inkl. Außenpolitik, EU-Erweiterung, Krisen</a:t>
            </a:r>
          </a:p>
          <a:p>
            <a:pPr marL="742950" lvl="1" indent="-285750">
              <a:lnSpc>
                <a:spcPct val="100000"/>
              </a:lnSpc>
              <a:buFont typeface="Arial" panose="020B0604020202020204" pitchFamily="34" charset="0"/>
              <a:buChar char="∙"/>
            </a:pPr>
            <a:r>
              <a:rPr lang="de-DE" sz="1600" dirty="0">
                <a:latin typeface="+mj-lt"/>
              </a:rPr>
              <a:t>Prio IV: Verwaltung/technische Hilfe</a:t>
            </a:r>
          </a:p>
          <a:p>
            <a:pPr marL="742950" lvl="1" indent="-285750">
              <a:lnSpc>
                <a:spcPct val="100000"/>
              </a:lnSpc>
              <a:buFont typeface="Arial" panose="020B0604020202020204" pitchFamily="34" charset="0"/>
              <a:buChar char="∙"/>
            </a:pPr>
            <a:endParaRPr lang="de-DE" sz="1200" dirty="0">
              <a:latin typeface="+mj-lt"/>
            </a:endParaRPr>
          </a:p>
          <a:p>
            <a:pPr marL="285750" indent="-285750">
              <a:lnSpc>
                <a:spcPct val="100000"/>
              </a:lnSpc>
              <a:buFont typeface="Arial" panose="020B0604020202020204" pitchFamily="34" charset="0"/>
              <a:buChar char="∙"/>
            </a:pPr>
            <a:r>
              <a:rPr lang="de-DE" sz="1600" dirty="0">
                <a:latin typeface="+mj-lt"/>
              </a:rPr>
              <a:t>Unter Prio I: Nationaler und regionaler Partnerschaftsfonds (NRP): 865 Mrd. Euro</a:t>
            </a:r>
          </a:p>
          <a:p>
            <a:pPr marL="742950" lvl="1" indent="-285750">
              <a:lnSpc>
                <a:spcPct val="100000"/>
              </a:lnSpc>
              <a:buFont typeface="Arial" panose="020B0604020202020204" pitchFamily="34" charset="0"/>
              <a:buChar char="∙"/>
            </a:pPr>
            <a:r>
              <a:rPr lang="de-DE" sz="1600" dirty="0">
                <a:latin typeface="+mj-lt"/>
              </a:rPr>
              <a:t>Nationale und regionale Partnerschaftspläne (NRPP) mind. 783 Mrd. Euro</a:t>
            </a:r>
          </a:p>
          <a:p>
            <a:pPr marL="742950" lvl="1" indent="-285750">
              <a:lnSpc>
                <a:spcPct val="100000"/>
              </a:lnSpc>
              <a:buFont typeface="Arial" panose="020B0604020202020204" pitchFamily="34" charset="0"/>
              <a:buChar char="∙"/>
            </a:pPr>
            <a:r>
              <a:rPr lang="de-DE" sz="1600" dirty="0">
                <a:latin typeface="+mj-lt"/>
              </a:rPr>
              <a:t>Weniger entwickelte Regionen: 218 Mrd. Euro</a:t>
            </a:r>
          </a:p>
          <a:p>
            <a:pPr marL="742950" lvl="1" indent="-285750">
              <a:lnSpc>
                <a:spcPct val="100000"/>
              </a:lnSpc>
              <a:buFont typeface="Arial" panose="020B0604020202020204" pitchFamily="34" charset="0"/>
              <a:buChar char="∙"/>
            </a:pPr>
            <a:r>
              <a:rPr lang="de-DE" sz="1600" dirty="0">
                <a:latin typeface="+mj-lt"/>
              </a:rPr>
              <a:t>Direktzahlungen für die Landwirtschaft: 296 Mrd. Euro</a:t>
            </a:r>
          </a:p>
          <a:p>
            <a:pPr marL="742950" lvl="1" indent="-285750">
              <a:lnSpc>
                <a:spcPct val="100000"/>
              </a:lnSpc>
              <a:buFont typeface="Arial" panose="020B0604020202020204" pitchFamily="34" charset="0"/>
              <a:buChar char="∙"/>
            </a:pPr>
            <a:r>
              <a:rPr lang="de-DE" sz="1600" dirty="0">
                <a:latin typeface="+mj-lt"/>
              </a:rPr>
              <a:t>HOME-Fonds: 34 Mrd. Euro</a:t>
            </a:r>
          </a:p>
          <a:p>
            <a:pPr marL="742950" lvl="1" indent="-285750">
              <a:lnSpc>
                <a:spcPct val="100000"/>
              </a:lnSpc>
              <a:buFont typeface="Arial" panose="020B0604020202020204" pitchFamily="34" charset="0"/>
              <a:buChar char="∙"/>
            </a:pPr>
            <a:r>
              <a:rPr lang="de-DE" sz="1600" b="1" dirty="0">
                <a:latin typeface="+mj-lt"/>
              </a:rPr>
              <a:t>Nicht im Voraus zugewiesener Betrag (non </a:t>
            </a:r>
            <a:r>
              <a:rPr lang="de-DE" sz="1600" b="1" dirty="0" err="1">
                <a:latin typeface="+mj-lt"/>
              </a:rPr>
              <a:t>ringfencing</a:t>
            </a:r>
            <a:r>
              <a:rPr lang="de-DE" sz="1600" b="1" dirty="0">
                <a:latin typeface="+mj-lt"/>
              </a:rPr>
              <a:t> </a:t>
            </a:r>
            <a:r>
              <a:rPr lang="de-DE" sz="1600" b="1" dirty="0" err="1">
                <a:latin typeface="+mj-lt"/>
              </a:rPr>
              <a:t>budget</a:t>
            </a:r>
            <a:r>
              <a:rPr lang="de-DE" sz="1600" b="1" dirty="0">
                <a:latin typeface="+mj-lt"/>
              </a:rPr>
              <a:t>): 235 Mrd. Euro</a:t>
            </a:r>
          </a:p>
          <a:p>
            <a:pPr marL="0" indent="0" fontAlgn="auto">
              <a:lnSpc>
                <a:spcPct val="150000"/>
              </a:lnSpc>
              <a:spcBef>
                <a:spcPts val="0"/>
              </a:spcBef>
              <a:spcAft>
                <a:spcPts val="0"/>
              </a:spcAft>
              <a:buNone/>
            </a:pPr>
            <a:endParaRPr lang="de-DE" sz="1600" b="1" dirty="0">
              <a:solidFill>
                <a:prstClr val="black"/>
              </a:solidFill>
              <a:latin typeface="+mj-lt"/>
              <a:sym typeface="Wingdings" panose="05000000000000000000" pitchFamily="2" charset="2"/>
            </a:endParaRPr>
          </a:p>
        </p:txBody>
      </p:sp>
      <p:sp>
        <p:nvSpPr>
          <p:cNvPr id="3" name="Inhaltsplatzhalter 2">
            <a:extLst>
              <a:ext uri="{FF2B5EF4-FFF2-40B4-BE49-F238E27FC236}">
                <a16:creationId xmlns:a16="http://schemas.microsoft.com/office/drawing/2014/main" id="{95D4B7BD-567A-F299-AD8E-3A28A32DFA4E}"/>
              </a:ext>
            </a:extLst>
          </p:cNvPr>
          <p:cNvSpPr>
            <a:spLocks noGrp="1"/>
          </p:cNvSpPr>
          <p:nvPr>
            <p:ph idx="1"/>
          </p:nvPr>
        </p:nvSpPr>
        <p:spPr>
          <a:xfrm>
            <a:off x="9413438" y="2744339"/>
            <a:ext cx="2438646" cy="3748535"/>
          </a:xfrm>
        </p:spPr>
        <p:txBody>
          <a:bodyPr>
            <a:normAutofit/>
          </a:bodyPr>
          <a:lstStyle/>
          <a:p>
            <a:pPr>
              <a:spcBef>
                <a:spcPts val="0"/>
              </a:spcBef>
              <a:buFont typeface="Calibri" panose="020F0502020204030204" pitchFamily="34" charset="0"/>
              <a:buChar char="∙"/>
              <a:defRPr/>
            </a:pPr>
            <a:r>
              <a:rPr lang="de-DE" sz="1600" dirty="0">
                <a:solidFill>
                  <a:prstClr val="black"/>
                </a:solidFill>
                <a:latin typeface="+mj-lt"/>
                <a:sym typeface="Wingdings" panose="05000000000000000000" pitchFamily="2" charset="2"/>
              </a:rPr>
              <a:t>Sachstand</a:t>
            </a:r>
          </a:p>
          <a:p>
            <a:pPr>
              <a:spcBef>
                <a:spcPts val="0"/>
              </a:spcBef>
              <a:buFont typeface="Calibri" panose="020F0502020204030204" pitchFamily="34" charset="0"/>
              <a:buChar char="∙"/>
              <a:defRPr/>
            </a:pPr>
            <a:endParaRPr lang="de-DE" sz="1600" dirty="0">
              <a:solidFill>
                <a:prstClr val="black"/>
              </a:solidFill>
              <a:latin typeface="+mj-lt"/>
              <a:sym typeface="Wingdings" panose="05000000000000000000" pitchFamily="2" charset="2"/>
            </a:endParaRPr>
          </a:p>
        </p:txBody>
      </p:sp>
      <p:sp>
        <p:nvSpPr>
          <p:cNvPr id="5" name="Datumsplatzhalter 19">
            <a:extLst>
              <a:ext uri="{FF2B5EF4-FFF2-40B4-BE49-F238E27FC236}">
                <a16:creationId xmlns:a16="http://schemas.microsoft.com/office/drawing/2014/main" id="{6821BF20-60B4-751D-2317-8D42B087D53C}"/>
              </a:ext>
            </a:extLst>
          </p:cNvPr>
          <p:cNvSpPr>
            <a:spLocks noGrp="1"/>
          </p:cNvSpPr>
          <p:nvPr>
            <p:ph type="dt" sz="half" idx="10"/>
          </p:nvPr>
        </p:nvSpPr>
        <p:spPr>
          <a:xfrm>
            <a:off x="838200" y="6356350"/>
            <a:ext cx="2743200" cy="365125"/>
          </a:xfrm>
        </p:spPr>
        <p:txBody>
          <a:bodyPr/>
          <a:lstStyle/>
          <a:p>
            <a:r>
              <a:rPr lang="de-DE">
                <a:solidFill>
                  <a:srgbClr val="B3D04A"/>
                </a:solidFill>
                <a:latin typeface="+mj-lt"/>
              </a:rPr>
              <a:t>23.06.2026</a:t>
            </a:r>
            <a:endParaRPr lang="de-DE" dirty="0">
              <a:solidFill>
                <a:srgbClr val="B3D04A"/>
              </a:solidFill>
              <a:latin typeface="+mj-lt"/>
            </a:endParaRPr>
          </a:p>
        </p:txBody>
      </p:sp>
      <p:graphicFrame>
        <p:nvGraphicFramePr>
          <p:cNvPr id="6" name="Tabelle 5">
            <a:extLst>
              <a:ext uri="{FF2B5EF4-FFF2-40B4-BE49-F238E27FC236}">
                <a16:creationId xmlns:a16="http://schemas.microsoft.com/office/drawing/2014/main" id="{CC8C3F89-1AE7-82A5-4363-3795FF8C4A85}"/>
              </a:ext>
            </a:extLst>
          </p:cNvPr>
          <p:cNvGraphicFramePr>
            <a:graphicFrameLocks noGrp="1"/>
          </p:cNvGraphicFramePr>
          <p:nvPr>
            <p:extLst>
              <p:ext uri="{D42A27DB-BD31-4B8C-83A1-F6EECF244321}">
                <p14:modId xmlns:p14="http://schemas.microsoft.com/office/powerpoint/2010/main" val="1638306315"/>
              </p:ext>
            </p:extLst>
          </p:nvPr>
        </p:nvGraphicFramePr>
        <p:xfrm>
          <a:off x="9159259" y="3242504"/>
          <a:ext cx="2667633" cy="2373045"/>
        </p:xfrm>
        <a:graphic>
          <a:graphicData uri="http://schemas.openxmlformats.org/drawingml/2006/table">
            <a:tbl>
              <a:tblPr firstRow="1" bandRow="1">
                <a:tableStyleId>{F5AB1C69-6EDB-4FF4-983F-18BD219EF322}</a:tableStyleId>
              </a:tblPr>
              <a:tblGrid>
                <a:gridCol w="889211">
                  <a:extLst>
                    <a:ext uri="{9D8B030D-6E8A-4147-A177-3AD203B41FA5}">
                      <a16:colId xmlns:a16="http://schemas.microsoft.com/office/drawing/2014/main" val="2249134479"/>
                    </a:ext>
                  </a:extLst>
                </a:gridCol>
                <a:gridCol w="889211">
                  <a:extLst>
                    <a:ext uri="{9D8B030D-6E8A-4147-A177-3AD203B41FA5}">
                      <a16:colId xmlns:a16="http://schemas.microsoft.com/office/drawing/2014/main" val="1748243357"/>
                    </a:ext>
                  </a:extLst>
                </a:gridCol>
                <a:gridCol w="889211">
                  <a:extLst>
                    <a:ext uri="{9D8B030D-6E8A-4147-A177-3AD203B41FA5}">
                      <a16:colId xmlns:a16="http://schemas.microsoft.com/office/drawing/2014/main" val="31132364"/>
                    </a:ext>
                  </a:extLst>
                </a:gridCol>
              </a:tblGrid>
              <a:tr h="414154">
                <a:tc>
                  <a:txBody>
                    <a:bodyPr/>
                    <a:lstStyle/>
                    <a:p>
                      <a:endParaRPr lang="de-DE" dirty="0"/>
                    </a:p>
                  </a:txBody>
                  <a:tcPr>
                    <a:solidFill>
                      <a:srgbClr val="B6C931"/>
                    </a:solidFill>
                  </a:tcPr>
                </a:tc>
                <a:tc>
                  <a:txBody>
                    <a:bodyPr/>
                    <a:lstStyle/>
                    <a:p>
                      <a:pPr algn="ctr"/>
                      <a:r>
                        <a:rPr lang="de-DE" sz="1600" dirty="0"/>
                        <a:t>2028-2034</a:t>
                      </a:r>
                    </a:p>
                  </a:txBody>
                  <a:tcPr>
                    <a:solidFill>
                      <a:srgbClr val="B6C931"/>
                    </a:solidFill>
                  </a:tcPr>
                </a:tc>
                <a:tc>
                  <a:txBody>
                    <a:bodyPr/>
                    <a:lstStyle/>
                    <a:p>
                      <a:pPr algn="ctr"/>
                      <a:r>
                        <a:rPr lang="de-DE" sz="1600" dirty="0"/>
                        <a:t>2021-2027</a:t>
                      </a:r>
                    </a:p>
                  </a:txBody>
                  <a:tcPr>
                    <a:solidFill>
                      <a:srgbClr val="B6C931"/>
                    </a:solidFill>
                  </a:tcPr>
                </a:tc>
                <a:extLst>
                  <a:ext uri="{0D108BD9-81ED-4DB2-BD59-A6C34878D82A}">
                    <a16:rowId xmlns:a16="http://schemas.microsoft.com/office/drawing/2014/main" val="2778456814"/>
                  </a:ext>
                </a:extLst>
              </a:tr>
              <a:tr h="404935">
                <a:tc>
                  <a:txBody>
                    <a:bodyPr/>
                    <a:lstStyle/>
                    <a:p>
                      <a:r>
                        <a:rPr lang="de-DE" dirty="0"/>
                        <a:t>Prio I</a:t>
                      </a:r>
                    </a:p>
                    <a:p>
                      <a:r>
                        <a:rPr lang="de-DE" sz="1400" dirty="0"/>
                        <a:t>NGEU</a:t>
                      </a:r>
                    </a:p>
                  </a:txBody>
                  <a:tcPr/>
                </a:tc>
                <a:tc>
                  <a:txBody>
                    <a:bodyPr/>
                    <a:lstStyle/>
                    <a:p>
                      <a:pPr algn="r"/>
                      <a:r>
                        <a:rPr lang="de-DE" dirty="0"/>
                        <a:t>44 %</a:t>
                      </a:r>
                    </a:p>
                    <a:p>
                      <a:pPr algn="r"/>
                      <a:r>
                        <a:rPr lang="de-DE" sz="1400" dirty="0"/>
                        <a:t>10 %</a:t>
                      </a:r>
                    </a:p>
                  </a:txBody>
                  <a:tcPr anchor="ctr"/>
                </a:tc>
                <a:tc>
                  <a:txBody>
                    <a:bodyPr/>
                    <a:lstStyle/>
                    <a:p>
                      <a:pPr algn="r"/>
                      <a:r>
                        <a:rPr lang="de-DE" dirty="0"/>
                        <a:t>65 %</a:t>
                      </a:r>
                    </a:p>
                    <a:p>
                      <a:pPr algn="r"/>
                      <a:r>
                        <a:rPr lang="de-DE" sz="1400" dirty="0"/>
                        <a:t>2 %</a:t>
                      </a:r>
                    </a:p>
                  </a:txBody>
                  <a:tcPr anchor="ctr"/>
                </a:tc>
                <a:extLst>
                  <a:ext uri="{0D108BD9-81ED-4DB2-BD59-A6C34878D82A}">
                    <a16:rowId xmlns:a16="http://schemas.microsoft.com/office/drawing/2014/main" val="2098642205"/>
                  </a:ext>
                </a:extLst>
              </a:tr>
              <a:tr h="404935">
                <a:tc>
                  <a:txBody>
                    <a:bodyPr/>
                    <a:lstStyle/>
                    <a:p>
                      <a:r>
                        <a:rPr lang="de-DE" dirty="0"/>
                        <a:t>Prio II</a:t>
                      </a:r>
                    </a:p>
                  </a:txBody>
                  <a:tcPr/>
                </a:tc>
                <a:tc>
                  <a:txBody>
                    <a:bodyPr/>
                    <a:lstStyle/>
                    <a:p>
                      <a:pPr algn="r"/>
                      <a:r>
                        <a:rPr lang="de-DE" dirty="0"/>
                        <a:t>30 %</a:t>
                      </a:r>
                    </a:p>
                  </a:txBody>
                  <a:tcPr anchor="ctr"/>
                </a:tc>
                <a:tc>
                  <a:txBody>
                    <a:bodyPr/>
                    <a:lstStyle/>
                    <a:p>
                      <a:pPr algn="r"/>
                      <a:r>
                        <a:rPr lang="de-DE" dirty="0"/>
                        <a:t>17 %</a:t>
                      </a:r>
                    </a:p>
                  </a:txBody>
                  <a:tcPr anchor="ctr"/>
                </a:tc>
                <a:extLst>
                  <a:ext uri="{0D108BD9-81ED-4DB2-BD59-A6C34878D82A}">
                    <a16:rowId xmlns:a16="http://schemas.microsoft.com/office/drawing/2014/main" val="2319870171"/>
                  </a:ext>
                </a:extLst>
              </a:tr>
              <a:tr h="404935">
                <a:tc>
                  <a:txBody>
                    <a:bodyPr/>
                    <a:lstStyle/>
                    <a:p>
                      <a:r>
                        <a:rPr lang="de-DE" dirty="0"/>
                        <a:t>Prio III</a:t>
                      </a:r>
                    </a:p>
                  </a:txBody>
                  <a:tcPr/>
                </a:tc>
                <a:tc>
                  <a:txBody>
                    <a:bodyPr/>
                    <a:lstStyle/>
                    <a:p>
                      <a:pPr algn="r"/>
                      <a:r>
                        <a:rPr lang="de-DE" dirty="0"/>
                        <a:t>11 %</a:t>
                      </a:r>
                    </a:p>
                  </a:txBody>
                  <a:tcPr anchor="ctr"/>
                </a:tc>
                <a:tc>
                  <a:txBody>
                    <a:bodyPr/>
                    <a:lstStyle/>
                    <a:p>
                      <a:pPr algn="r"/>
                      <a:r>
                        <a:rPr lang="de-DE" dirty="0"/>
                        <a:t>10 %</a:t>
                      </a:r>
                    </a:p>
                  </a:txBody>
                  <a:tcPr anchor="ctr"/>
                </a:tc>
                <a:extLst>
                  <a:ext uri="{0D108BD9-81ED-4DB2-BD59-A6C34878D82A}">
                    <a16:rowId xmlns:a16="http://schemas.microsoft.com/office/drawing/2014/main" val="558501917"/>
                  </a:ext>
                </a:extLst>
              </a:tr>
              <a:tr h="404935">
                <a:tc>
                  <a:txBody>
                    <a:bodyPr/>
                    <a:lstStyle/>
                    <a:p>
                      <a:r>
                        <a:rPr lang="de-DE" dirty="0"/>
                        <a:t>Prio IV</a:t>
                      </a:r>
                    </a:p>
                  </a:txBody>
                  <a:tcPr/>
                </a:tc>
                <a:tc>
                  <a:txBody>
                    <a:bodyPr/>
                    <a:lstStyle/>
                    <a:p>
                      <a:pPr algn="r"/>
                      <a:r>
                        <a:rPr lang="de-DE" dirty="0"/>
                        <a:t>6 %</a:t>
                      </a:r>
                    </a:p>
                  </a:txBody>
                  <a:tcPr anchor="ctr"/>
                </a:tc>
                <a:tc>
                  <a:txBody>
                    <a:bodyPr/>
                    <a:lstStyle/>
                    <a:p>
                      <a:pPr algn="r"/>
                      <a:r>
                        <a:rPr lang="de-DE" dirty="0"/>
                        <a:t>7 %</a:t>
                      </a:r>
                    </a:p>
                  </a:txBody>
                  <a:tcPr anchor="ctr"/>
                </a:tc>
                <a:extLst>
                  <a:ext uri="{0D108BD9-81ED-4DB2-BD59-A6C34878D82A}">
                    <a16:rowId xmlns:a16="http://schemas.microsoft.com/office/drawing/2014/main" val="3769231697"/>
                  </a:ext>
                </a:extLst>
              </a:tr>
            </a:tbl>
          </a:graphicData>
        </a:graphic>
      </p:graphicFrame>
      <p:sp>
        <p:nvSpPr>
          <p:cNvPr id="7" name="Textfeld 6">
            <a:extLst>
              <a:ext uri="{FF2B5EF4-FFF2-40B4-BE49-F238E27FC236}">
                <a16:creationId xmlns:a16="http://schemas.microsoft.com/office/drawing/2014/main" id="{CFFAA7E5-C273-9987-E271-06E563A6E7B4}"/>
              </a:ext>
            </a:extLst>
          </p:cNvPr>
          <p:cNvSpPr txBox="1"/>
          <p:nvPr/>
        </p:nvSpPr>
        <p:spPr>
          <a:xfrm>
            <a:off x="10066781" y="5600358"/>
            <a:ext cx="1810496" cy="276999"/>
          </a:xfrm>
          <a:prstGeom prst="rect">
            <a:avLst/>
          </a:prstGeom>
          <a:noFill/>
        </p:spPr>
        <p:txBody>
          <a:bodyPr wrap="none" rtlCol="0">
            <a:spAutoFit/>
          </a:bodyPr>
          <a:lstStyle/>
          <a:p>
            <a:r>
              <a:rPr lang="de-DE" sz="1200" i="1" dirty="0">
                <a:latin typeface="+mj-lt"/>
              </a:rPr>
              <a:t>Anteil am Gesamthaushalt</a:t>
            </a:r>
          </a:p>
        </p:txBody>
      </p:sp>
      <p:sp>
        <p:nvSpPr>
          <p:cNvPr id="10" name="Ellipse 9">
            <a:extLst>
              <a:ext uri="{FF2B5EF4-FFF2-40B4-BE49-F238E27FC236}">
                <a16:creationId xmlns:a16="http://schemas.microsoft.com/office/drawing/2014/main" id="{531E4D27-A191-52F5-8B56-E5B58549F5CF}"/>
              </a:ext>
            </a:extLst>
          </p:cNvPr>
          <p:cNvSpPr/>
          <p:nvPr/>
        </p:nvSpPr>
        <p:spPr>
          <a:xfrm>
            <a:off x="9876656" y="3768511"/>
            <a:ext cx="2328721" cy="627599"/>
          </a:xfrm>
          <a:custGeom>
            <a:avLst/>
            <a:gdLst>
              <a:gd name="csX0" fmla="*/ 0 w 2328721"/>
              <a:gd name="csY0" fmla="*/ 313800 h 627599"/>
              <a:gd name="csX1" fmla="*/ 1164361 w 2328721"/>
              <a:gd name="csY1" fmla="*/ 0 h 627599"/>
              <a:gd name="csX2" fmla="*/ 2328722 w 2328721"/>
              <a:gd name="csY2" fmla="*/ 313800 h 627599"/>
              <a:gd name="csX3" fmla="*/ 1164361 w 2328721"/>
              <a:gd name="csY3" fmla="*/ 627600 h 627599"/>
              <a:gd name="csX4" fmla="*/ 0 w 2328721"/>
              <a:gd name="csY4" fmla="*/ 313800 h 627599"/>
            </a:gdLst>
            <a:ahLst/>
            <a:cxnLst>
              <a:cxn ang="0">
                <a:pos x="csX0" y="csY0"/>
              </a:cxn>
              <a:cxn ang="0">
                <a:pos x="csX1" y="csY1"/>
              </a:cxn>
              <a:cxn ang="0">
                <a:pos x="csX2" y="csY2"/>
              </a:cxn>
              <a:cxn ang="0">
                <a:pos x="csX3" y="csY3"/>
              </a:cxn>
              <a:cxn ang="0">
                <a:pos x="csX4" y="csY4"/>
              </a:cxn>
            </a:cxnLst>
            <a:rect l="l" t="t" r="r" b="b"/>
            <a:pathLst>
              <a:path w="2328721" h="627599" extrusionOk="0">
                <a:moveTo>
                  <a:pt x="0" y="313800"/>
                </a:moveTo>
                <a:cubicBezTo>
                  <a:pt x="-66684" y="129243"/>
                  <a:pt x="476019" y="33017"/>
                  <a:pt x="1164361" y="0"/>
                </a:cubicBezTo>
                <a:cubicBezTo>
                  <a:pt x="1814386" y="-4011"/>
                  <a:pt x="2325552" y="137760"/>
                  <a:pt x="2328722" y="313800"/>
                </a:cubicBezTo>
                <a:cubicBezTo>
                  <a:pt x="2446328" y="514635"/>
                  <a:pt x="1878221" y="571126"/>
                  <a:pt x="1164361" y="627600"/>
                </a:cubicBezTo>
                <a:cubicBezTo>
                  <a:pt x="532965" y="598365"/>
                  <a:pt x="-22214" y="493909"/>
                  <a:pt x="0" y="313800"/>
                </a:cubicBezTo>
                <a:close/>
              </a:path>
            </a:pathLst>
          </a:custGeom>
          <a:noFill/>
          <a:ln>
            <a:solidFill>
              <a:srgbClr val="C00000"/>
            </a:solidFill>
            <a:extLst>
              <a:ext uri="{C807C97D-BFC1-408E-A445-0C87EB9F89A2}">
                <ask:lineSketchStyleProps xmlns:ask="http://schemas.microsoft.com/office/drawing/2018/sketchyshapes" sd="932916089">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solidFill>
                <a:schemeClr val="tx1"/>
              </a:solidFill>
              <a:latin typeface="+mj-lt"/>
            </a:endParaRPr>
          </a:p>
        </p:txBody>
      </p:sp>
      <p:sp>
        <p:nvSpPr>
          <p:cNvPr id="11" name="Ellipse 10">
            <a:extLst>
              <a:ext uri="{FF2B5EF4-FFF2-40B4-BE49-F238E27FC236}">
                <a16:creationId xmlns:a16="http://schemas.microsoft.com/office/drawing/2014/main" id="{88AB98CB-2C2F-DAE6-C4F7-08B0D8632F4A}"/>
              </a:ext>
            </a:extLst>
          </p:cNvPr>
          <p:cNvSpPr/>
          <p:nvPr/>
        </p:nvSpPr>
        <p:spPr>
          <a:xfrm>
            <a:off x="9866900" y="3728104"/>
            <a:ext cx="2177694" cy="724608"/>
          </a:xfrm>
          <a:custGeom>
            <a:avLst/>
            <a:gdLst>
              <a:gd name="csX0" fmla="*/ 0 w 2177694"/>
              <a:gd name="csY0" fmla="*/ 362304 h 724608"/>
              <a:gd name="csX1" fmla="*/ 1088847 w 2177694"/>
              <a:gd name="csY1" fmla="*/ 0 h 724608"/>
              <a:gd name="csX2" fmla="*/ 2177694 w 2177694"/>
              <a:gd name="csY2" fmla="*/ 362304 h 724608"/>
              <a:gd name="csX3" fmla="*/ 1088847 w 2177694"/>
              <a:gd name="csY3" fmla="*/ 724608 h 724608"/>
              <a:gd name="csX4" fmla="*/ 0 w 2177694"/>
              <a:gd name="csY4" fmla="*/ 362304 h 724608"/>
            </a:gdLst>
            <a:ahLst/>
            <a:cxnLst>
              <a:cxn ang="0">
                <a:pos x="csX0" y="csY0"/>
              </a:cxn>
              <a:cxn ang="0">
                <a:pos x="csX1" y="csY1"/>
              </a:cxn>
              <a:cxn ang="0">
                <a:pos x="csX2" y="csY2"/>
              </a:cxn>
              <a:cxn ang="0">
                <a:pos x="csX3" y="csY3"/>
              </a:cxn>
              <a:cxn ang="0">
                <a:pos x="csX4" y="csY4"/>
              </a:cxn>
            </a:cxnLst>
            <a:rect l="l" t="t" r="r" b="b"/>
            <a:pathLst>
              <a:path w="2177694" h="724608" extrusionOk="0">
                <a:moveTo>
                  <a:pt x="0" y="362304"/>
                </a:moveTo>
                <a:cubicBezTo>
                  <a:pt x="23207" y="163553"/>
                  <a:pt x="614318" y="3786"/>
                  <a:pt x="1088847" y="0"/>
                </a:cubicBezTo>
                <a:cubicBezTo>
                  <a:pt x="1689802" y="-6587"/>
                  <a:pt x="2155600" y="153813"/>
                  <a:pt x="2177694" y="362304"/>
                </a:cubicBezTo>
                <a:cubicBezTo>
                  <a:pt x="2281484" y="603020"/>
                  <a:pt x="1749293" y="757416"/>
                  <a:pt x="1088847" y="724608"/>
                </a:cubicBezTo>
                <a:cubicBezTo>
                  <a:pt x="499598" y="721348"/>
                  <a:pt x="29567" y="549160"/>
                  <a:pt x="0" y="362304"/>
                </a:cubicBezTo>
                <a:close/>
              </a:path>
            </a:pathLst>
          </a:custGeom>
          <a:noFill/>
          <a:ln>
            <a:solidFill>
              <a:srgbClr val="C00000"/>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F93F704F-D2FE-7C16-5346-AD0D7A12E147}"/>
              </a:ext>
            </a:extLst>
          </p:cNvPr>
          <p:cNvSpPr/>
          <p:nvPr/>
        </p:nvSpPr>
        <p:spPr>
          <a:xfrm rot="10519779">
            <a:off x="9912184" y="3770395"/>
            <a:ext cx="2272007" cy="658872"/>
          </a:xfrm>
          <a:custGeom>
            <a:avLst/>
            <a:gdLst>
              <a:gd name="csX0" fmla="*/ 0 w 2272007"/>
              <a:gd name="csY0" fmla="*/ 329436 h 658872"/>
              <a:gd name="csX1" fmla="*/ 1136004 w 2272007"/>
              <a:gd name="csY1" fmla="*/ 0 h 658872"/>
              <a:gd name="csX2" fmla="*/ 2272008 w 2272007"/>
              <a:gd name="csY2" fmla="*/ 329436 h 658872"/>
              <a:gd name="csX3" fmla="*/ 1136004 w 2272007"/>
              <a:gd name="csY3" fmla="*/ 658872 h 658872"/>
              <a:gd name="csX4" fmla="*/ 0 w 2272007"/>
              <a:gd name="csY4" fmla="*/ 329436 h 658872"/>
            </a:gdLst>
            <a:ahLst/>
            <a:cxnLst>
              <a:cxn ang="0">
                <a:pos x="csX0" y="csY0"/>
              </a:cxn>
              <a:cxn ang="0">
                <a:pos x="csX1" y="csY1"/>
              </a:cxn>
              <a:cxn ang="0">
                <a:pos x="csX2" y="csY2"/>
              </a:cxn>
              <a:cxn ang="0">
                <a:pos x="csX3" y="csY3"/>
              </a:cxn>
              <a:cxn ang="0">
                <a:pos x="csX4" y="csY4"/>
              </a:cxn>
            </a:cxnLst>
            <a:rect l="l" t="t" r="r" b="b"/>
            <a:pathLst>
              <a:path w="2272007" h="658872" extrusionOk="0">
                <a:moveTo>
                  <a:pt x="0" y="329436"/>
                </a:moveTo>
                <a:cubicBezTo>
                  <a:pt x="126378" y="154816"/>
                  <a:pt x="603807" y="2842"/>
                  <a:pt x="1136004" y="0"/>
                </a:cubicBezTo>
                <a:cubicBezTo>
                  <a:pt x="1762576" y="-13611"/>
                  <a:pt x="2267716" y="145863"/>
                  <a:pt x="2272008" y="329436"/>
                </a:cubicBezTo>
                <a:cubicBezTo>
                  <a:pt x="2328199" y="533370"/>
                  <a:pt x="1867132" y="716464"/>
                  <a:pt x="1136004" y="658872"/>
                </a:cubicBezTo>
                <a:cubicBezTo>
                  <a:pt x="520168" y="655759"/>
                  <a:pt x="11450" y="506251"/>
                  <a:pt x="0" y="329436"/>
                </a:cubicBezTo>
                <a:close/>
              </a:path>
            </a:pathLst>
          </a:custGeom>
          <a:noFill/>
          <a:ln>
            <a:solidFill>
              <a:srgbClr val="C00000"/>
            </a:solidFill>
            <a:extLst>
              <a:ext uri="{C807C97D-BFC1-408E-A445-0C87EB9F89A2}">
                <ask:lineSketchStyleProps xmlns:ask="http://schemas.microsoft.com/office/drawing/2018/sketchyshapes" sd="3734567601">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05609340"/>
      </p:ext>
    </p:extLst>
  </p:cSld>
  <p:clrMapOvr>
    <a:masterClrMapping/>
  </p:clrMapOvr>
</p:sld>
</file>

<file path=ppt/theme/theme1.xml><?xml version="1.0" encoding="utf-8"?>
<a:theme xmlns:a="http://schemas.openxmlformats.org/drawingml/2006/main" name="HA1">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3267</Words>
  <Application>Microsoft Office PowerPoint</Application>
  <PresentationFormat>Breitbild</PresentationFormat>
  <Paragraphs>617</Paragraphs>
  <Slides>38</Slides>
  <Notes>4</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38</vt:i4>
      </vt:variant>
    </vt:vector>
  </HeadingPairs>
  <TitlesOfParts>
    <vt:vector size="48" baseType="lpstr">
      <vt:lpstr>Arial</vt:lpstr>
      <vt:lpstr>Calibri</vt:lpstr>
      <vt:lpstr>Calibri Light</vt:lpstr>
      <vt:lpstr>Courier New</vt:lpstr>
      <vt:lpstr>Symbol</vt:lpstr>
      <vt:lpstr>Tw Cen MT</vt:lpstr>
      <vt:lpstr>Verdana</vt:lpstr>
      <vt:lpstr>Wingdings</vt:lpstr>
      <vt:lpstr>HA1</vt:lpstr>
      <vt:lpstr>Office</vt:lpstr>
      <vt:lpstr>Holsteiner Auenland – LAG AktivRegion e.V. Mitgliederversammlung 2026 Gemeindezentrum Bevern| 23.06.2026</vt:lpstr>
      <vt:lpstr>Heutiger Ablauf</vt:lpstr>
      <vt:lpstr>Tagesordnung</vt:lpstr>
      <vt:lpstr>TOP 1 - 5</vt:lpstr>
      <vt:lpstr>TOP 5 Bericht des Vorstandes und der Geschäftsstelle</vt:lpstr>
      <vt:lpstr>TOP 5 Bericht des Vorstandes und der Geschäftsstelle</vt:lpstr>
      <vt:lpstr>TOP 5 Bericht des Vorstandes und der Geschäftsstelle</vt:lpstr>
      <vt:lpstr>TOP 5 Bericht des Vorstandes und der Geschäftsstelle</vt:lpstr>
      <vt:lpstr>TOP 5 Bericht des Vorstandes und der Geschäftsstelle</vt:lpstr>
      <vt:lpstr>TOP 5 Bericht des Vorstandes und der Geschäftsstelle</vt:lpstr>
      <vt:lpstr>TOP 5 Bericht des Vorstandes und der Geschäftsstelle</vt:lpstr>
      <vt:lpstr>TOP 5 Bericht des Vorstandes und der Geschäftsstelle</vt:lpstr>
      <vt:lpstr>TOP 5 Bericht des Vorstandes und der Geschäftsstelle</vt:lpstr>
      <vt:lpstr>PowerPoint-Präsentation</vt:lpstr>
      <vt:lpstr>TOP 5 Bericht des Vorstandes und der Geschäftsstelle</vt:lpstr>
      <vt:lpstr>TOP 5 Bericht des Vorstandes und der Geschäftsstelle</vt:lpstr>
      <vt:lpstr>TOP 5 Bericht des Vorstandes und der Geschäftsstelle</vt:lpstr>
      <vt:lpstr>TOP 5 Bericht des Vorstandes und der Geschäftsstelle</vt:lpstr>
      <vt:lpstr>TOP 5 Bericht des Vorstandes und der Geschäftsstelle</vt:lpstr>
      <vt:lpstr>TOP 5 Bericht des Vorstandes und der Geschäftsstelle</vt:lpstr>
      <vt:lpstr>TOP 5 Bericht des Vorstandes und der Geschäftsstelle</vt:lpstr>
      <vt:lpstr>TOP 5 Bericht des Vorstandes und der Geschäftsstelle</vt:lpstr>
      <vt:lpstr>TOP 6 Bericht der Kassenprüfer:innen zum Berichtsjahr 2025</vt:lpstr>
      <vt:lpstr>PowerPoint-Präsentation</vt:lpstr>
      <vt:lpstr>TOP 8 Beschluss: Aufnahme neuer Mitglieder</vt:lpstr>
      <vt:lpstr>TOP 9 Beschluss: Vertretung </vt:lpstr>
      <vt:lpstr>TOP 10 Beschluss: Wahl Kassenprüfer:innen</vt:lpstr>
      <vt:lpstr>TOP 11 Wahl Projektbeiratsmitglied</vt:lpstr>
      <vt:lpstr>TOP 12 Wahl Vorstand</vt:lpstr>
      <vt:lpstr>TOP 13 Beschluss über die Bereitstellung des Regionalbudgets (GAK-Ziffer 9.0) in 2027</vt:lpstr>
      <vt:lpstr>TOP 13 Beschluss über die Bereitstellung des Regionalbudgets (GAK-Ziffer 9.0) in 2027</vt:lpstr>
      <vt:lpstr>TOP 14 Beschluss über die Fördervoraussetzungen zum Regionalbudget 2027</vt:lpstr>
      <vt:lpstr>TOP 14 Beschluss über die Fördervoraussetzungen zum Regionalbudget 2027</vt:lpstr>
      <vt:lpstr>TOP 15 Beschluss Kinder- und Jugendfonds 2026/2027</vt:lpstr>
      <vt:lpstr>TOP 15 Beschluss Kinder- und Jugendfonds 2026/2027</vt:lpstr>
      <vt:lpstr>TOP 16 Termine</vt:lpstr>
      <vt:lpstr>TOP 17 Verschiedenes</vt:lpstr>
      <vt:lpstr>Holsteiner Auenland – LAG AktivRegion e.V. Im Einklang Förderperiode 2023-2027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Holsteiner Auenland</dc:title>
  <dc:creator>Unbekannter Benutzer</dc:creator>
  <cp:lastModifiedBy>Shirin Lüth</cp:lastModifiedBy>
  <cp:revision>2317</cp:revision>
  <cp:lastPrinted>2024-04-22T13:47:27Z</cp:lastPrinted>
  <dcterms:created xsi:type="dcterms:W3CDTF">2007-02-08T08:36:53Z</dcterms:created>
  <dcterms:modified xsi:type="dcterms:W3CDTF">2026-06-23T08:43:49Z</dcterms:modified>
</cp:coreProperties>
</file>